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1" r:id="rId1"/>
  </p:sldMasterIdLst>
  <p:notesMasterIdLst>
    <p:notesMasterId r:id="rId35"/>
  </p:notesMasterIdLst>
  <p:handoutMasterIdLst>
    <p:handoutMasterId r:id="rId36"/>
  </p:handoutMasterIdLst>
  <p:sldIdLst>
    <p:sldId id="350" r:id="rId2"/>
    <p:sldId id="351" r:id="rId3"/>
    <p:sldId id="352" r:id="rId4"/>
    <p:sldId id="353" r:id="rId5"/>
    <p:sldId id="354" r:id="rId6"/>
    <p:sldId id="355" r:id="rId7"/>
    <p:sldId id="356" r:id="rId8"/>
    <p:sldId id="357" r:id="rId9"/>
    <p:sldId id="358" r:id="rId10"/>
    <p:sldId id="263" r:id="rId11"/>
    <p:sldId id="280" r:id="rId12"/>
    <p:sldId id="338" r:id="rId13"/>
    <p:sldId id="339" r:id="rId14"/>
    <p:sldId id="340" r:id="rId15"/>
    <p:sldId id="341" r:id="rId16"/>
    <p:sldId id="342" r:id="rId17"/>
    <p:sldId id="281" r:id="rId18"/>
    <p:sldId id="284" r:id="rId19"/>
    <p:sldId id="285" r:id="rId20"/>
    <p:sldId id="286" r:id="rId21"/>
    <p:sldId id="328" r:id="rId22"/>
    <p:sldId id="329" r:id="rId23"/>
    <p:sldId id="331" r:id="rId24"/>
    <p:sldId id="333" r:id="rId25"/>
    <p:sldId id="337" r:id="rId26"/>
    <p:sldId id="293" r:id="rId27"/>
    <p:sldId id="343" r:id="rId28"/>
    <p:sldId id="344" r:id="rId29"/>
    <p:sldId id="345" r:id="rId30"/>
    <p:sldId id="346" r:id="rId31"/>
    <p:sldId id="347" r:id="rId32"/>
    <p:sldId id="348" r:id="rId33"/>
    <p:sldId id="349"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952C"/>
    <a:srgbClr val="7D110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10" d="100"/>
          <a:sy n="110" d="100"/>
        </p:scale>
        <p:origin x="-288"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85385F-7CE3-4D9E-B9A7-9B4B32E21956}" type="doc">
      <dgm:prSet loTypeId="urn:microsoft.com/office/officeart/2005/8/layout/venn1" loCatId="relationship" qsTypeId="urn:microsoft.com/office/officeart/2005/8/quickstyle/simple1" qsCatId="simple" csTypeId="urn:microsoft.com/office/officeart/2005/8/colors/accent1_2" csCatId="accent1" phldr="1"/>
      <dgm:spPr/>
    </dgm:pt>
    <dgm:pt modelId="{6AE05C95-EB61-4BBF-A6A7-0C29D10CF7A2}">
      <dgm:prSet phldrT="[Text]" custT="1"/>
      <dgm:spPr/>
      <dgm:t>
        <a:bodyPr/>
        <a:lstStyle/>
        <a:p>
          <a:r>
            <a:rPr lang="en-US" sz="2800" b="1" dirty="0"/>
            <a:t>Theory</a:t>
          </a:r>
        </a:p>
      </dgm:t>
    </dgm:pt>
    <dgm:pt modelId="{BFADEE2C-F015-464E-894C-15794322B518}" type="parTrans" cxnId="{562FA284-935D-4465-85CC-6443E9902CAC}">
      <dgm:prSet/>
      <dgm:spPr/>
      <dgm:t>
        <a:bodyPr/>
        <a:lstStyle/>
        <a:p>
          <a:endParaRPr lang="en-US"/>
        </a:p>
      </dgm:t>
    </dgm:pt>
    <dgm:pt modelId="{A39616E5-84D8-4A67-B50A-95386A07AF67}" type="sibTrans" cxnId="{562FA284-935D-4465-85CC-6443E9902CAC}">
      <dgm:prSet/>
      <dgm:spPr/>
      <dgm:t>
        <a:bodyPr/>
        <a:lstStyle/>
        <a:p>
          <a:endParaRPr lang="en-US"/>
        </a:p>
      </dgm:t>
    </dgm:pt>
    <dgm:pt modelId="{A834F18D-8233-4957-8B94-CE7E59376316}">
      <dgm:prSet phldrT="[Text]" custT="1"/>
      <dgm:spPr/>
      <dgm:t>
        <a:bodyPr/>
        <a:lstStyle/>
        <a:p>
          <a:r>
            <a:rPr lang="en-US" sz="1400" b="1" dirty="0"/>
            <a:t>Design</a:t>
          </a:r>
        </a:p>
      </dgm:t>
    </dgm:pt>
    <dgm:pt modelId="{52C1E5F9-EEF3-4ACB-ABC1-AB63651377C1}" type="parTrans" cxnId="{A98D02C6-60FD-4C99-93D0-97938C0C33D3}">
      <dgm:prSet/>
      <dgm:spPr/>
      <dgm:t>
        <a:bodyPr/>
        <a:lstStyle/>
        <a:p>
          <a:endParaRPr lang="en-US"/>
        </a:p>
      </dgm:t>
    </dgm:pt>
    <dgm:pt modelId="{78B26FEE-F2B3-47CF-B218-13F8B355BF5E}" type="sibTrans" cxnId="{A98D02C6-60FD-4C99-93D0-97938C0C33D3}">
      <dgm:prSet/>
      <dgm:spPr/>
      <dgm:t>
        <a:bodyPr/>
        <a:lstStyle/>
        <a:p>
          <a:endParaRPr lang="en-US"/>
        </a:p>
      </dgm:t>
    </dgm:pt>
    <dgm:pt modelId="{F21DAD99-DD8D-4760-ADE1-445541BBE483}">
      <dgm:prSet phldrT="[Text]" custT="1"/>
      <dgm:spPr/>
      <dgm:t>
        <a:bodyPr/>
        <a:lstStyle/>
        <a:p>
          <a:r>
            <a:rPr lang="en-US" sz="1400" b="1" dirty="0"/>
            <a:t>Practice</a:t>
          </a:r>
        </a:p>
      </dgm:t>
    </dgm:pt>
    <dgm:pt modelId="{C918C20E-0779-4C7C-88D8-273F50AF772C}" type="parTrans" cxnId="{0170DFE9-0B5E-4943-8811-CEB4A3AC15E9}">
      <dgm:prSet/>
      <dgm:spPr/>
      <dgm:t>
        <a:bodyPr/>
        <a:lstStyle/>
        <a:p>
          <a:endParaRPr lang="en-US"/>
        </a:p>
      </dgm:t>
    </dgm:pt>
    <dgm:pt modelId="{41E70A69-B053-47E4-A2C0-3F114112DDE3}" type="sibTrans" cxnId="{0170DFE9-0B5E-4943-8811-CEB4A3AC15E9}">
      <dgm:prSet/>
      <dgm:spPr/>
      <dgm:t>
        <a:bodyPr/>
        <a:lstStyle/>
        <a:p>
          <a:endParaRPr lang="en-US"/>
        </a:p>
      </dgm:t>
    </dgm:pt>
    <dgm:pt modelId="{24EDC484-4E83-437C-85E5-B9938E8DC73B}">
      <dgm:prSet custT="1"/>
      <dgm:spPr/>
      <dgm:t>
        <a:bodyPr/>
        <a:lstStyle/>
        <a:p>
          <a:r>
            <a:rPr lang="en-US" sz="1400" b="1" dirty="0" smtClean="0">
              <a:solidFill>
                <a:schemeClr val="tx1"/>
              </a:solidFill>
            </a:rPr>
            <a:t>Measurement</a:t>
          </a:r>
          <a:endParaRPr lang="en-US" sz="1400" b="1" dirty="0">
            <a:solidFill>
              <a:schemeClr val="tx1"/>
            </a:solidFill>
          </a:endParaRPr>
        </a:p>
      </dgm:t>
    </dgm:pt>
    <dgm:pt modelId="{7C6CD740-FC42-46E0-9791-706BC4BE4D85}" type="sibTrans" cxnId="{57CE0FAA-B8F8-4413-8506-B3EDA4641088}">
      <dgm:prSet/>
      <dgm:spPr/>
      <dgm:t>
        <a:bodyPr/>
        <a:lstStyle/>
        <a:p>
          <a:endParaRPr lang="en-US"/>
        </a:p>
      </dgm:t>
    </dgm:pt>
    <dgm:pt modelId="{9C79316E-B6AB-42FA-9EDD-8403B6586EFE}" type="parTrans" cxnId="{57CE0FAA-B8F8-4413-8506-B3EDA4641088}">
      <dgm:prSet/>
      <dgm:spPr/>
      <dgm:t>
        <a:bodyPr/>
        <a:lstStyle/>
        <a:p>
          <a:endParaRPr lang="en-US"/>
        </a:p>
      </dgm:t>
    </dgm:pt>
    <dgm:pt modelId="{7CCABEF8-958C-436C-94B4-710F6E526E90}" type="pres">
      <dgm:prSet presAssocID="{6185385F-7CE3-4D9E-B9A7-9B4B32E21956}" presName="compositeShape" presStyleCnt="0">
        <dgm:presLayoutVars>
          <dgm:chMax val="7"/>
          <dgm:dir/>
          <dgm:resizeHandles val="exact"/>
        </dgm:presLayoutVars>
      </dgm:prSet>
      <dgm:spPr/>
    </dgm:pt>
    <dgm:pt modelId="{FD06CBBF-DF14-481E-B798-6A7583B2F969}" type="pres">
      <dgm:prSet presAssocID="{6AE05C95-EB61-4BBF-A6A7-0C29D10CF7A2}" presName="circ1" presStyleLbl="vennNode1" presStyleIdx="0" presStyleCnt="4"/>
      <dgm:spPr/>
      <dgm:t>
        <a:bodyPr/>
        <a:lstStyle/>
        <a:p>
          <a:endParaRPr lang="en-US"/>
        </a:p>
      </dgm:t>
    </dgm:pt>
    <dgm:pt modelId="{AAA6E5B3-5088-4F47-8797-2430C76925A2}" type="pres">
      <dgm:prSet presAssocID="{6AE05C95-EB61-4BBF-A6A7-0C29D10CF7A2}" presName="circ1Tx" presStyleLbl="revTx" presStyleIdx="0" presStyleCnt="0">
        <dgm:presLayoutVars>
          <dgm:chMax val="0"/>
          <dgm:chPref val="0"/>
          <dgm:bulletEnabled val="1"/>
        </dgm:presLayoutVars>
      </dgm:prSet>
      <dgm:spPr/>
      <dgm:t>
        <a:bodyPr/>
        <a:lstStyle/>
        <a:p>
          <a:endParaRPr lang="en-US"/>
        </a:p>
      </dgm:t>
    </dgm:pt>
    <dgm:pt modelId="{06747762-2F92-4D50-B69D-48A58486E21C}" type="pres">
      <dgm:prSet presAssocID="{A834F18D-8233-4957-8B94-CE7E59376316}" presName="circ2" presStyleLbl="vennNode1" presStyleIdx="1" presStyleCnt="4" custScaleX="109138"/>
      <dgm:spPr/>
      <dgm:t>
        <a:bodyPr/>
        <a:lstStyle/>
        <a:p>
          <a:endParaRPr lang="en-US"/>
        </a:p>
      </dgm:t>
    </dgm:pt>
    <dgm:pt modelId="{69729D9A-EC86-48F0-BFDE-C2CD8DC8CF0B}" type="pres">
      <dgm:prSet presAssocID="{A834F18D-8233-4957-8B94-CE7E59376316}" presName="circ2Tx" presStyleLbl="revTx" presStyleIdx="0" presStyleCnt="0">
        <dgm:presLayoutVars>
          <dgm:chMax val="0"/>
          <dgm:chPref val="0"/>
          <dgm:bulletEnabled val="1"/>
        </dgm:presLayoutVars>
      </dgm:prSet>
      <dgm:spPr/>
      <dgm:t>
        <a:bodyPr/>
        <a:lstStyle/>
        <a:p>
          <a:endParaRPr lang="en-US"/>
        </a:p>
      </dgm:t>
    </dgm:pt>
    <dgm:pt modelId="{70E4364A-D657-43C1-9FD5-C1992C9B515B}" type="pres">
      <dgm:prSet presAssocID="{F21DAD99-DD8D-4760-ADE1-445541BBE483}" presName="circ3" presStyleLbl="vennNode1" presStyleIdx="2" presStyleCnt="4"/>
      <dgm:spPr/>
      <dgm:t>
        <a:bodyPr/>
        <a:lstStyle/>
        <a:p>
          <a:endParaRPr lang="en-US"/>
        </a:p>
      </dgm:t>
    </dgm:pt>
    <dgm:pt modelId="{2E077229-06C1-41B3-9463-EE67957D1E3B}" type="pres">
      <dgm:prSet presAssocID="{F21DAD99-DD8D-4760-ADE1-445541BBE483}" presName="circ3Tx" presStyleLbl="revTx" presStyleIdx="0" presStyleCnt="0">
        <dgm:presLayoutVars>
          <dgm:chMax val="0"/>
          <dgm:chPref val="0"/>
          <dgm:bulletEnabled val="1"/>
        </dgm:presLayoutVars>
      </dgm:prSet>
      <dgm:spPr/>
      <dgm:t>
        <a:bodyPr/>
        <a:lstStyle/>
        <a:p>
          <a:endParaRPr lang="en-US"/>
        </a:p>
      </dgm:t>
    </dgm:pt>
    <dgm:pt modelId="{FC7A7AFE-61FA-46F4-BB75-F6932104FB02}" type="pres">
      <dgm:prSet presAssocID="{24EDC484-4E83-437C-85E5-B9938E8DC73B}" presName="circ4" presStyleLbl="vennNode1" presStyleIdx="3" presStyleCnt="4" custScaleX="109226"/>
      <dgm:spPr/>
      <dgm:t>
        <a:bodyPr/>
        <a:lstStyle/>
        <a:p>
          <a:endParaRPr lang="en-US"/>
        </a:p>
      </dgm:t>
    </dgm:pt>
    <dgm:pt modelId="{C9143451-B02F-4171-B448-04CBA99F8A19}" type="pres">
      <dgm:prSet presAssocID="{24EDC484-4E83-437C-85E5-B9938E8DC73B}" presName="circ4Tx" presStyleLbl="revTx" presStyleIdx="0" presStyleCnt="0">
        <dgm:presLayoutVars>
          <dgm:chMax val="0"/>
          <dgm:chPref val="0"/>
          <dgm:bulletEnabled val="1"/>
        </dgm:presLayoutVars>
      </dgm:prSet>
      <dgm:spPr/>
      <dgm:t>
        <a:bodyPr/>
        <a:lstStyle/>
        <a:p>
          <a:endParaRPr lang="en-US"/>
        </a:p>
      </dgm:t>
    </dgm:pt>
  </dgm:ptLst>
  <dgm:cxnLst>
    <dgm:cxn modelId="{0D3FFFEC-85C7-6749-8A43-BC755ACE72C4}" type="presOf" srcId="{6AE05C95-EB61-4BBF-A6A7-0C29D10CF7A2}" destId="{FD06CBBF-DF14-481E-B798-6A7583B2F969}" srcOrd="0" destOrd="0" presId="urn:microsoft.com/office/officeart/2005/8/layout/venn1"/>
    <dgm:cxn modelId="{A98D02C6-60FD-4C99-93D0-97938C0C33D3}" srcId="{6185385F-7CE3-4D9E-B9A7-9B4B32E21956}" destId="{A834F18D-8233-4957-8B94-CE7E59376316}" srcOrd="1" destOrd="0" parTransId="{52C1E5F9-EEF3-4ACB-ABC1-AB63651377C1}" sibTransId="{78B26FEE-F2B3-47CF-B218-13F8B355BF5E}"/>
    <dgm:cxn modelId="{6B3BB2FD-9630-4148-8BB1-FC8F1499D5E5}" type="presOf" srcId="{6AE05C95-EB61-4BBF-A6A7-0C29D10CF7A2}" destId="{AAA6E5B3-5088-4F47-8797-2430C76925A2}" srcOrd="1" destOrd="0" presId="urn:microsoft.com/office/officeart/2005/8/layout/venn1"/>
    <dgm:cxn modelId="{54EB46B7-92BC-0B4A-A82F-B56B954135FC}" type="presOf" srcId="{A834F18D-8233-4957-8B94-CE7E59376316}" destId="{69729D9A-EC86-48F0-BFDE-C2CD8DC8CF0B}" srcOrd="1" destOrd="0" presId="urn:microsoft.com/office/officeart/2005/8/layout/venn1"/>
    <dgm:cxn modelId="{57CE0FAA-B8F8-4413-8506-B3EDA4641088}" srcId="{6185385F-7CE3-4D9E-B9A7-9B4B32E21956}" destId="{24EDC484-4E83-437C-85E5-B9938E8DC73B}" srcOrd="3" destOrd="0" parTransId="{9C79316E-B6AB-42FA-9EDD-8403B6586EFE}" sibTransId="{7C6CD740-FC42-46E0-9791-706BC4BE4D85}"/>
    <dgm:cxn modelId="{0170DFE9-0B5E-4943-8811-CEB4A3AC15E9}" srcId="{6185385F-7CE3-4D9E-B9A7-9B4B32E21956}" destId="{F21DAD99-DD8D-4760-ADE1-445541BBE483}" srcOrd="2" destOrd="0" parTransId="{C918C20E-0779-4C7C-88D8-273F50AF772C}" sibTransId="{41E70A69-B053-47E4-A2C0-3F114112DDE3}"/>
    <dgm:cxn modelId="{B798272C-3A3F-094A-A3B6-01656EC79B39}" type="presOf" srcId="{A834F18D-8233-4957-8B94-CE7E59376316}" destId="{06747762-2F92-4D50-B69D-48A58486E21C}" srcOrd="0" destOrd="0" presId="urn:microsoft.com/office/officeart/2005/8/layout/venn1"/>
    <dgm:cxn modelId="{B993E2C6-6730-4E46-B8EF-A846ADD8D77B}" type="presOf" srcId="{24EDC484-4E83-437C-85E5-B9938E8DC73B}" destId="{C9143451-B02F-4171-B448-04CBA99F8A19}" srcOrd="1" destOrd="0" presId="urn:microsoft.com/office/officeart/2005/8/layout/venn1"/>
    <dgm:cxn modelId="{FC5E3581-F96A-7748-AC76-69F69E96B985}" type="presOf" srcId="{6185385F-7CE3-4D9E-B9A7-9B4B32E21956}" destId="{7CCABEF8-958C-436C-94B4-710F6E526E90}" srcOrd="0" destOrd="0" presId="urn:microsoft.com/office/officeart/2005/8/layout/venn1"/>
    <dgm:cxn modelId="{B91B2945-C106-ED4B-A396-245FB2BE7660}" type="presOf" srcId="{F21DAD99-DD8D-4760-ADE1-445541BBE483}" destId="{70E4364A-D657-43C1-9FD5-C1992C9B515B}" srcOrd="0" destOrd="0" presId="urn:microsoft.com/office/officeart/2005/8/layout/venn1"/>
    <dgm:cxn modelId="{BAC62C5B-052D-984C-9994-C1AA80019E03}" type="presOf" srcId="{24EDC484-4E83-437C-85E5-B9938E8DC73B}" destId="{FC7A7AFE-61FA-46F4-BB75-F6932104FB02}" srcOrd="0" destOrd="0" presId="urn:microsoft.com/office/officeart/2005/8/layout/venn1"/>
    <dgm:cxn modelId="{562FA284-935D-4465-85CC-6443E9902CAC}" srcId="{6185385F-7CE3-4D9E-B9A7-9B4B32E21956}" destId="{6AE05C95-EB61-4BBF-A6A7-0C29D10CF7A2}" srcOrd="0" destOrd="0" parTransId="{BFADEE2C-F015-464E-894C-15794322B518}" sibTransId="{A39616E5-84D8-4A67-B50A-95386A07AF67}"/>
    <dgm:cxn modelId="{9FB747A4-1277-A949-BA1F-3C1FC17B6264}" type="presOf" srcId="{F21DAD99-DD8D-4760-ADE1-445541BBE483}" destId="{2E077229-06C1-41B3-9463-EE67957D1E3B}" srcOrd="1" destOrd="0" presId="urn:microsoft.com/office/officeart/2005/8/layout/venn1"/>
    <dgm:cxn modelId="{17392A69-E343-CF41-B7D4-B99F1E7EA4A8}" type="presParOf" srcId="{7CCABEF8-958C-436C-94B4-710F6E526E90}" destId="{FD06CBBF-DF14-481E-B798-6A7583B2F969}" srcOrd="0" destOrd="0" presId="urn:microsoft.com/office/officeart/2005/8/layout/venn1"/>
    <dgm:cxn modelId="{10D43F1B-6F44-9641-9007-EDCEC8DD14A6}" type="presParOf" srcId="{7CCABEF8-958C-436C-94B4-710F6E526E90}" destId="{AAA6E5B3-5088-4F47-8797-2430C76925A2}" srcOrd="1" destOrd="0" presId="urn:microsoft.com/office/officeart/2005/8/layout/venn1"/>
    <dgm:cxn modelId="{8D8117EC-3FFC-F340-AAC8-3E4821E47CCA}" type="presParOf" srcId="{7CCABEF8-958C-436C-94B4-710F6E526E90}" destId="{06747762-2F92-4D50-B69D-48A58486E21C}" srcOrd="2" destOrd="0" presId="urn:microsoft.com/office/officeart/2005/8/layout/venn1"/>
    <dgm:cxn modelId="{22749A87-0355-AD4D-B3F6-48637688A6F6}" type="presParOf" srcId="{7CCABEF8-958C-436C-94B4-710F6E526E90}" destId="{69729D9A-EC86-48F0-BFDE-C2CD8DC8CF0B}" srcOrd="3" destOrd="0" presId="urn:microsoft.com/office/officeart/2005/8/layout/venn1"/>
    <dgm:cxn modelId="{64B4D5DF-D296-6543-830B-04D7FE1BE95A}" type="presParOf" srcId="{7CCABEF8-958C-436C-94B4-710F6E526E90}" destId="{70E4364A-D657-43C1-9FD5-C1992C9B515B}" srcOrd="4" destOrd="0" presId="urn:microsoft.com/office/officeart/2005/8/layout/venn1"/>
    <dgm:cxn modelId="{8C9BD9BB-B6A7-8F49-AC24-7D6A123AB996}" type="presParOf" srcId="{7CCABEF8-958C-436C-94B4-710F6E526E90}" destId="{2E077229-06C1-41B3-9463-EE67957D1E3B}" srcOrd="5" destOrd="0" presId="urn:microsoft.com/office/officeart/2005/8/layout/venn1"/>
    <dgm:cxn modelId="{A8267AB8-DC27-0942-B3A7-E78944E07FC9}" type="presParOf" srcId="{7CCABEF8-958C-436C-94B4-710F6E526E90}" destId="{FC7A7AFE-61FA-46F4-BB75-F6932104FB02}" srcOrd="6" destOrd="0" presId="urn:microsoft.com/office/officeart/2005/8/layout/venn1"/>
    <dgm:cxn modelId="{A60019E2-DCF4-5D43-899A-77BFF864D8A2}" type="presParOf" srcId="{7CCABEF8-958C-436C-94B4-710F6E526E90}" destId="{C9143451-B02F-4171-B448-04CBA99F8A19}"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06CBBF-DF14-481E-B798-6A7583B2F969}">
      <dsp:nvSpPr>
        <dsp:cNvPr id="0" name=""/>
        <dsp:cNvSpPr/>
      </dsp:nvSpPr>
      <dsp:spPr>
        <a:xfrm>
          <a:off x="2411767" y="53801"/>
          <a:ext cx="2797694"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b="1" kern="1200" dirty="0"/>
            <a:t>Theory</a:t>
          </a:r>
        </a:p>
      </dsp:txBody>
      <dsp:txXfrm>
        <a:off x="2734578" y="430414"/>
        <a:ext cx="2152072" cy="887730"/>
      </dsp:txXfrm>
    </dsp:sp>
    <dsp:sp modelId="{06747762-2F92-4D50-B69D-48A58486E21C}">
      <dsp:nvSpPr>
        <dsp:cNvPr id="0" name=""/>
        <dsp:cNvSpPr/>
      </dsp:nvSpPr>
      <dsp:spPr>
        <a:xfrm>
          <a:off x="3521382" y="1291243"/>
          <a:ext cx="3053347"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a:t>Design</a:t>
          </a:r>
        </a:p>
      </dsp:txBody>
      <dsp:txXfrm>
        <a:off x="5165493" y="1614054"/>
        <a:ext cx="1174364" cy="2152072"/>
      </dsp:txXfrm>
    </dsp:sp>
    <dsp:sp modelId="{70E4364A-D657-43C1-9FD5-C1992C9B515B}">
      <dsp:nvSpPr>
        <dsp:cNvPr id="0" name=""/>
        <dsp:cNvSpPr/>
      </dsp:nvSpPr>
      <dsp:spPr>
        <a:xfrm>
          <a:off x="2411767" y="2528685"/>
          <a:ext cx="2797694"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a:t>Practice</a:t>
          </a:r>
        </a:p>
      </dsp:txBody>
      <dsp:txXfrm>
        <a:off x="2734578" y="4062037"/>
        <a:ext cx="2152072" cy="887730"/>
      </dsp:txXfrm>
    </dsp:sp>
    <dsp:sp modelId="{FC7A7AFE-61FA-46F4-BB75-F6932104FB02}">
      <dsp:nvSpPr>
        <dsp:cNvPr id="0" name=""/>
        <dsp:cNvSpPr/>
      </dsp:nvSpPr>
      <dsp:spPr>
        <a:xfrm>
          <a:off x="1045268" y="1291243"/>
          <a:ext cx="3055809"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Measurement</a:t>
          </a:r>
          <a:endParaRPr lang="en-US" sz="1400" b="1" kern="1200" dirty="0">
            <a:solidFill>
              <a:schemeClr val="tx1"/>
            </a:solidFill>
          </a:endParaRPr>
        </a:p>
      </dsp:txBody>
      <dsp:txXfrm>
        <a:off x="1280330" y="1614054"/>
        <a:ext cx="1175311" cy="215207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IUPUI SERIES ON SERVICE LEARNING RESEARCH</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7E44F3-EAE7-4BD7-9D31-491F7F4EE034}" type="datetimeFigureOut">
              <a:rPr lang="en-US" smtClean="0"/>
              <a:pPr/>
              <a:t>9/25/12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1D4C0C-815D-4156-B88A-15BDC39B5471}" type="slidenum">
              <a:rPr lang="en-US" smtClean="0"/>
              <a:pPr/>
              <a:t>‹#›</a:t>
            </a:fld>
            <a:endParaRPr lang="en-US" dirty="0"/>
          </a:p>
        </p:txBody>
      </p:sp>
    </p:spTree>
    <p:extLst>
      <p:ext uri="{BB962C8B-B14F-4D97-AF65-F5344CB8AC3E}">
        <p14:creationId xmlns:p14="http://schemas.microsoft.com/office/powerpoint/2010/main" val="399791804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IUPUI SERIES ON SERVICE LEARNING RESEARCH</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084284-2086-4BB0-886A-AEFBEC717D7F}" type="datetimeFigureOut">
              <a:rPr lang="en-US" smtClean="0"/>
              <a:pPr/>
              <a:t>9/25/12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6D169D-544E-45E9-91CA-B7DB275A5DFC}" type="slidenum">
              <a:rPr lang="en-US" smtClean="0"/>
              <a:pPr/>
              <a:t>‹#›</a:t>
            </a:fld>
            <a:endParaRPr lang="en-US" dirty="0"/>
          </a:p>
        </p:txBody>
      </p:sp>
    </p:spTree>
    <p:extLst>
      <p:ext uri="{BB962C8B-B14F-4D97-AF65-F5344CB8AC3E}">
        <p14:creationId xmlns:p14="http://schemas.microsoft.com/office/powerpoint/2010/main" val="147072685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a:ln/>
        </p:spPr>
      </p:sp>
      <p:sp>
        <p:nvSpPr>
          <p:cNvPr id="119811" name="Notes Placeholder 2"/>
          <p:cNvSpPr>
            <a:spLocks noGrp="1"/>
          </p:cNvSpPr>
          <p:nvPr>
            <p:ph type="body" idx="1"/>
          </p:nvPr>
        </p:nvSpPr>
        <p:spPr>
          <a:noFill/>
          <a:ln/>
        </p:spPr>
        <p:txBody>
          <a:bodyPr/>
          <a:lstStyle/>
          <a:p>
            <a:endParaRPr lang="en-US" dirty="0" smtClean="0"/>
          </a:p>
        </p:txBody>
      </p:sp>
      <p:sp>
        <p:nvSpPr>
          <p:cNvPr id="119812" name="Slide Number Placeholder 3"/>
          <p:cNvSpPr>
            <a:spLocks noGrp="1"/>
          </p:cNvSpPr>
          <p:nvPr>
            <p:ph type="sldNum" sz="quarter" idx="5"/>
          </p:nvPr>
        </p:nvSpPr>
        <p:spPr>
          <a:noFill/>
        </p:spPr>
        <p:txBody>
          <a:bodyPr/>
          <a:lstStyle/>
          <a:p>
            <a:fld id="{29AFBE68-52FD-4605-99DF-6C84FFC5592A}" type="slidenum">
              <a:rPr lang="en-US" smtClean="0"/>
              <a:pPr/>
              <a:t>11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ln/>
        </p:spPr>
      </p:sp>
      <p:sp>
        <p:nvSpPr>
          <p:cNvPr id="122883" name="Notes Placeholder 2"/>
          <p:cNvSpPr>
            <a:spLocks noGrp="1"/>
          </p:cNvSpPr>
          <p:nvPr>
            <p:ph type="body" idx="1"/>
          </p:nvPr>
        </p:nvSpPr>
        <p:spPr>
          <a:noFill/>
          <a:ln/>
        </p:spPr>
        <p:txBody>
          <a:bodyPr/>
          <a:lstStyle/>
          <a:p>
            <a:endParaRPr lang="en-US" dirty="0" smtClean="0"/>
          </a:p>
        </p:txBody>
      </p:sp>
      <p:sp>
        <p:nvSpPr>
          <p:cNvPr id="122884" name="Slide Number Placeholder 3"/>
          <p:cNvSpPr>
            <a:spLocks noGrp="1"/>
          </p:cNvSpPr>
          <p:nvPr>
            <p:ph type="sldNum" sz="quarter" idx="5"/>
          </p:nvPr>
        </p:nvSpPr>
        <p:spPr>
          <a:noFill/>
        </p:spPr>
        <p:txBody>
          <a:bodyPr/>
          <a:lstStyle/>
          <a:p>
            <a:fld id="{D977CB7E-3C7C-4EE2-BE0A-99CCC6A59529}" type="slidenum">
              <a:rPr lang="en-US" smtClean="0"/>
              <a:pPr/>
              <a:t>21</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ln/>
        </p:spPr>
      </p:sp>
      <p:sp>
        <p:nvSpPr>
          <p:cNvPr id="122883" name="Notes Placeholder 2"/>
          <p:cNvSpPr>
            <a:spLocks noGrp="1"/>
          </p:cNvSpPr>
          <p:nvPr>
            <p:ph type="body" idx="1"/>
          </p:nvPr>
        </p:nvSpPr>
        <p:spPr>
          <a:noFill/>
          <a:ln/>
        </p:spPr>
        <p:txBody>
          <a:bodyPr/>
          <a:lstStyle/>
          <a:p>
            <a:endParaRPr lang="en-US" dirty="0" smtClean="0"/>
          </a:p>
        </p:txBody>
      </p:sp>
      <p:sp>
        <p:nvSpPr>
          <p:cNvPr id="122884" name="Slide Number Placeholder 3"/>
          <p:cNvSpPr>
            <a:spLocks noGrp="1"/>
          </p:cNvSpPr>
          <p:nvPr>
            <p:ph type="sldNum" sz="quarter" idx="5"/>
          </p:nvPr>
        </p:nvSpPr>
        <p:spPr>
          <a:noFill/>
        </p:spPr>
        <p:txBody>
          <a:bodyPr/>
          <a:lstStyle/>
          <a:p>
            <a:fld id="{D977CB7E-3C7C-4EE2-BE0A-99CCC6A59529}" type="slidenum">
              <a:rPr lang="en-US" smtClean="0"/>
              <a:pPr/>
              <a:t>22</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ln/>
        </p:spPr>
      </p:sp>
      <p:sp>
        <p:nvSpPr>
          <p:cNvPr id="122883" name="Notes Placeholder 2"/>
          <p:cNvSpPr>
            <a:spLocks noGrp="1"/>
          </p:cNvSpPr>
          <p:nvPr>
            <p:ph type="body" idx="1"/>
          </p:nvPr>
        </p:nvSpPr>
        <p:spPr>
          <a:noFill/>
          <a:ln/>
        </p:spPr>
        <p:txBody>
          <a:bodyPr/>
          <a:lstStyle/>
          <a:p>
            <a:endParaRPr lang="en-US" dirty="0" smtClean="0"/>
          </a:p>
        </p:txBody>
      </p:sp>
      <p:sp>
        <p:nvSpPr>
          <p:cNvPr id="122884" name="Slide Number Placeholder 3"/>
          <p:cNvSpPr>
            <a:spLocks noGrp="1"/>
          </p:cNvSpPr>
          <p:nvPr>
            <p:ph type="sldNum" sz="quarter" idx="5"/>
          </p:nvPr>
        </p:nvSpPr>
        <p:spPr>
          <a:noFill/>
        </p:spPr>
        <p:txBody>
          <a:bodyPr/>
          <a:lstStyle/>
          <a:p>
            <a:fld id="{D977CB7E-3C7C-4EE2-BE0A-99CCC6A59529}" type="slidenum">
              <a:rPr lang="en-US" smtClean="0"/>
              <a:pPr/>
              <a:t>23</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ln/>
        </p:spPr>
      </p:sp>
      <p:sp>
        <p:nvSpPr>
          <p:cNvPr id="122883" name="Notes Placeholder 2"/>
          <p:cNvSpPr>
            <a:spLocks noGrp="1"/>
          </p:cNvSpPr>
          <p:nvPr>
            <p:ph type="body" idx="1"/>
          </p:nvPr>
        </p:nvSpPr>
        <p:spPr>
          <a:noFill/>
          <a:ln/>
        </p:spPr>
        <p:txBody>
          <a:bodyPr/>
          <a:lstStyle/>
          <a:p>
            <a:endParaRPr lang="en-US" dirty="0" smtClean="0"/>
          </a:p>
        </p:txBody>
      </p:sp>
      <p:sp>
        <p:nvSpPr>
          <p:cNvPr id="122884" name="Slide Number Placeholder 3"/>
          <p:cNvSpPr>
            <a:spLocks noGrp="1"/>
          </p:cNvSpPr>
          <p:nvPr>
            <p:ph type="sldNum" sz="quarter" idx="5"/>
          </p:nvPr>
        </p:nvSpPr>
        <p:spPr>
          <a:noFill/>
        </p:spPr>
        <p:txBody>
          <a:bodyPr/>
          <a:lstStyle/>
          <a:p>
            <a:fld id="{D977CB7E-3C7C-4EE2-BE0A-99CCC6A59529}" type="slidenum">
              <a:rPr lang="en-US" smtClean="0"/>
              <a:pPr/>
              <a:t>24</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ln/>
        </p:spPr>
      </p:sp>
      <p:sp>
        <p:nvSpPr>
          <p:cNvPr id="122883" name="Notes Placeholder 2"/>
          <p:cNvSpPr>
            <a:spLocks noGrp="1"/>
          </p:cNvSpPr>
          <p:nvPr>
            <p:ph type="body" idx="1"/>
          </p:nvPr>
        </p:nvSpPr>
        <p:spPr>
          <a:noFill/>
          <a:ln/>
        </p:spPr>
        <p:txBody>
          <a:bodyPr/>
          <a:lstStyle/>
          <a:p>
            <a:endParaRPr lang="en-US" dirty="0" smtClean="0"/>
          </a:p>
        </p:txBody>
      </p:sp>
      <p:sp>
        <p:nvSpPr>
          <p:cNvPr id="122884" name="Slide Number Placeholder 3"/>
          <p:cNvSpPr>
            <a:spLocks noGrp="1"/>
          </p:cNvSpPr>
          <p:nvPr>
            <p:ph type="sldNum" sz="quarter" idx="5"/>
          </p:nvPr>
        </p:nvSpPr>
        <p:spPr>
          <a:noFill/>
        </p:spPr>
        <p:txBody>
          <a:bodyPr/>
          <a:lstStyle/>
          <a:p>
            <a:fld id="{D977CB7E-3C7C-4EE2-BE0A-99CCC6A59529}" type="slidenum">
              <a:rPr lang="en-US" smtClean="0"/>
              <a:pPr/>
              <a:t>25</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132099" name="Notes Placeholder 2"/>
          <p:cNvSpPr>
            <a:spLocks noGrp="1"/>
          </p:cNvSpPr>
          <p:nvPr>
            <p:ph type="body" idx="1"/>
          </p:nvPr>
        </p:nvSpPr>
        <p:spPr>
          <a:noFill/>
          <a:ln/>
        </p:spPr>
        <p:txBody>
          <a:bodyPr/>
          <a:lstStyle/>
          <a:p>
            <a:endParaRPr lang="en-US" dirty="0" smtClean="0"/>
          </a:p>
        </p:txBody>
      </p:sp>
      <p:sp>
        <p:nvSpPr>
          <p:cNvPr id="132100" name="Slide Number Placeholder 3"/>
          <p:cNvSpPr>
            <a:spLocks noGrp="1"/>
          </p:cNvSpPr>
          <p:nvPr>
            <p:ph type="sldNum" sz="quarter" idx="5"/>
          </p:nvPr>
        </p:nvSpPr>
        <p:spPr>
          <a:noFill/>
        </p:spPr>
        <p:txBody>
          <a:bodyPr/>
          <a:lstStyle/>
          <a:p>
            <a:fld id="{4315B6A1-2F8B-4DC1-8851-905A4C9CBDAD}" type="slidenum">
              <a:rPr lang="en-US" smtClean="0"/>
              <a:pPr/>
              <a:t>26</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8194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8194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8194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8194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a:ln/>
        </p:spPr>
      </p:sp>
      <p:sp>
        <p:nvSpPr>
          <p:cNvPr id="120835" name="Notes Placeholder 2"/>
          <p:cNvSpPr>
            <a:spLocks noGrp="1"/>
          </p:cNvSpPr>
          <p:nvPr>
            <p:ph type="body" idx="1"/>
          </p:nvPr>
        </p:nvSpPr>
        <p:spPr>
          <a:noFill/>
          <a:ln/>
        </p:spPr>
        <p:txBody>
          <a:bodyPr/>
          <a:lstStyle/>
          <a:p>
            <a:endParaRPr lang="en-US" dirty="0" smtClean="0"/>
          </a:p>
        </p:txBody>
      </p:sp>
      <p:sp>
        <p:nvSpPr>
          <p:cNvPr id="120836" name="Slide Number Placeholder 3"/>
          <p:cNvSpPr>
            <a:spLocks noGrp="1"/>
          </p:cNvSpPr>
          <p:nvPr>
            <p:ph type="sldNum" sz="quarter" idx="5"/>
          </p:nvPr>
        </p:nvSpPr>
        <p:spPr>
          <a:noFill/>
        </p:spPr>
        <p:txBody>
          <a:bodyPr/>
          <a:lstStyle/>
          <a:p>
            <a:fld id="{EDD05F41-897C-4FC7-A1EE-CE19390798B3}" type="slidenum">
              <a:rPr lang="en-US" smtClean="0"/>
              <a:pPr/>
              <a:t>15</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a:ln/>
        </p:spPr>
      </p:sp>
      <p:sp>
        <p:nvSpPr>
          <p:cNvPr id="121859" name="Notes Placeholder 2"/>
          <p:cNvSpPr>
            <a:spLocks noGrp="1"/>
          </p:cNvSpPr>
          <p:nvPr>
            <p:ph type="body" idx="1"/>
          </p:nvPr>
        </p:nvSpPr>
        <p:spPr>
          <a:noFill/>
          <a:ln/>
        </p:spPr>
        <p:txBody>
          <a:bodyPr/>
          <a:lstStyle/>
          <a:p>
            <a:endParaRPr lang="en-US" dirty="0" smtClean="0"/>
          </a:p>
        </p:txBody>
      </p:sp>
      <p:sp>
        <p:nvSpPr>
          <p:cNvPr id="121860" name="Slide Number Placeholder 3"/>
          <p:cNvSpPr>
            <a:spLocks noGrp="1"/>
          </p:cNvSpPr>
          <p:nvPr>
            <p:ph type="sldNum" sz="quarter" idx="5"/>
          </p:nvPr>
        </p:nvSpPr>
        <p:spPr>
          <a:noFill/>
        </p:spPr>
        <p:txBody>
          <a:bodyPr/>
          <a:lstStyle/>
          <a:p>
            <a:fld id="{9CC30948-6AED-4F1F-A6D9-3890DC13C54D}" type="slidenum">
              <a:rPr lang="en-US" smtClean="0"/>
              <a:pPr/>
              <a:t>16</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ln/>
        </p:spPr>
      </p:sp>
      <p:sp>
        <p:nvSpPr>
          <p:cNvPr id="122883" name="Notes Placeholder 2"/>
          <p:cNvSpPr>
            <a:spLocks noGrp="1"/>
          </p:cNvSpPr>
          <p:nvPr>
            <p:ph type="body" idx="1"/>
          </p:nvPr>
        </p:nvSpPr>
        <p:spPr>
          <a:noFill/>
          <a:ln/>
        </p:spPr>
        <p:txBody>
          <a:bodyPr/>
          <a:lstStyle/>
          <a:p>
            <a:endParaRPr lang="en-US" dirty="0" smtClean="0"/>
          </a:p>
        </p:txBody>
      </p:sp>
      <p:sp>
        <p:nvSpPr>
          <p:cNvPr id="122884" name="Slide Number Placeholder 3"/>
          <p:cNvSpPr>
            <a:spLocks noGrp="1"/>
          </p:cNvSpPr>
          <p:nvPr>
            <p:ph type="sldNum" sz="quarter" idx="5"/>
          </p:nvPr>
        </p:nvSpPr>
        <p:spPr>
          <a:noFill/>
        </p:spPr>
        <p:txBody>
          <a:bodyPr/>
          <a:lstStyle/>
          <a:p>
            <a:fld id="{D977CB7E-3C7C-4EE2-BE0A-99CCC6A59529}" type="slidenum">
              <a:rPr lang="en-US" smtClean="0"/>
              <a:pPr/>
              <a:t>18</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a:ln/>
        </p:spPr>
      </p:sp>
      <p:sp>
        <p:nvSpPr>
          <p:cNvPr id="123907" name="Notes Placeholder 2"/>
          <p:cNvSpPr>
            <a:spLocks noGrp="1"/>
          </p:cNvSpPr>
          <p:nvPr>
            <p:ph type="body" idx="1"/>
          </p:nvPr>
        </p:nvSpPr>
        <p:spPr>
          <a:noFill/>
          <a:ln/>
        </p:spPr>
        <p:txBody>
          <a:bodyPr/>
          <a:lstStyle/>
          <a:p>
            <a:endParaRPr lang="en-US" dirty="0" smtClean="0"/>
          </a:p>
        </p:txBody>
      </p:sp>
      <p:sp>
        <p:nvSpPr>
          <p:cNvPr id="123908" name="Slide Number Placeholder 3"/>
          <p:cNvSpPr>
            <a:spLocks noGrp="1"/>
          </p:cNvSpPr>
          <p:nvPr>
            <p:ph type="sldNum" sz="quarter" idx="5"/>
          </p:nvPr>
        </p:nvSpPr>
        <p:spPr>
          <a:noFill/>
        </p:spPr>
        <p:txBody>
          <a:bodyPr/>
          <a:lstStyle/>
          <a:p>
            <a:fld id="{5EE762AE-9B80-4EB3-958F-BBC1911A8B9F}" type="slidenum">
              <a:rPr lang="en-US" smtClean="0"/>
              <a:pPr/>
              <a:t>19</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a:ln/>
        </p:spPr>
      </p:sp>
      <p:sp>
        <p:nvSpPr>
          <p:cNvPr id="124931" name="Notes Placeholder 2"/>
          <p:cNvSpPr>
            <a:spLocks noGrp="1"/>
          </p:cNvSpPr>
          <p:nvPr>
            <p:ph type="body" idx="1"/>
          </p:nvPr>
        </p:nvSpPr>
        <p:spPr>
          <a:noFill/>
          <a:ln/>
        </p:spPr>
        <p:txBody>
          <a:bodyPr/>
          <a:lstStyle/>
          <a:p>
            <a:endParaRPr lang="en-US" dirty="0" smtClean="0"/>
          </a:p>
        </p:txBody>
      </p:sp>
      <p:sp>
        <p:nvSpPr>
          <p:cNvPr id="124932" name="Slide Number Placeholder 3"/>
          <p:cNvSpPr>
            <a:spLocks noGrp="1"/>
          </p:cNvSpPr>
          <p:nvPr>
            <p:ph type="sldNum" sz="quarter" idx="5"/>
          </p:nvPr>
        </p:nvSpPr>
        <p:spPr>
          <a:noFill/>
        </p:spPr>
        <p:txBody>
          <a:bodyPr/>
          <a:lstStyle/>
          <a:p>
            <a:fld id="{CD0482D7-E7EF-4F89-96F7-04C3BDCECA5A}" type="slidenum">
              <a:rPr lang="en-US" smtClean="0"/>
              <a:pPr/>
              <a:t>20</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lue Title Slide">
    <p:spTree>
      <p:nvGrpSpPr>
        <p:cNvPr id="1" name=""/>
        <p:cNvGrpSpPr/>
        <p:nvPr/>
      </p:nvGrpSpPr>
      <p:grpSpPr>
        <a:xfrm>
          <a:off x="0" y="0"/>
          <a:ext cx="0" cy="0"/>
          <a:chOff x="0" y="0"/>
          <a:chExt cx="0" cy="0"/>
        </a:xfrm>
      </p:grpSpPr>
      <p:pic>
        <p:nvPicPr>
          <p:cNvPr id="4" name="Picture 3" descr="CSL-Powerpoint_title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5" name="Picture 4" descr="CSL-Powerpoint_title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87025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Blue 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descr="CSL-Powerpoint_title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6700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Green Title Only">
    <p:spTree>
      <p:nvGrpSpPr>
        <p:cNvPr id="1" name=""/>
        <p:cNvGrpSpPr/>
        <p:nvPr/>
      </p:nvGrpSpPr>
      <p:grpSpPr>
        <a:xfrm>
          <a:off x="0" y="0"/>
          <a:ext cx="0" cy="0"/>
          <a:chOff x="0" y="0"/>
          <a:chExt cx="0" cy="0"/>
        </a:xfrm>
      </p:grpSpPr>
      <p:pic>
        <p:nvPicPr>
          <p:cNvPr id="4" name="Picture 3" descr="CSL-Powerpoint_title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5" name="Picture 4" descr="CSL-Powerpoint_title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6700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1_Green Title Only">
    <p:spTree>
      <p:nvGrpSpPr>
        <p:cNvPr id="1" name=""/>
        <p:cNvGrpSpPr/>
        <p:nvPr/>
      </p:nvGrpSpPr>
      <p:grpSpPr>
        <a:xfrm>
          <a:off x="0" y="0"/>
          <a:ext cx="0" cy="0"/>
          <a:chOff x="0" y="0"/>
          <a:chExt cx="0" cy="0"/>
        </a:xfrm>
      </p:grpSpPr>
      <p:pic>
        <p:nvPicPr>
          <p:cNvPr id="3" name="Picture 2" descr="CSL-Powerpoint_title_slide_t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ta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30296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CSL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pic>
        <p:nvPicPr>
          <p:cNvPr id="3" name="Picture 2" descr="CSLlogoRev.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spTree>
    <p:extLst>
      <p:ext uri="{BB962C8B-B14F-4D97-AF65-F5344CB8AC3E}">
        <p14:creationId xmlns:p14="http://schemas.microsoft.com/office/powerpoint/2010/main" val="2641933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hoto Slide">
    <p:spTree>
      <p:nvGrpSpPr>
        <p:cNvPr id="1" name=""/>
        <p:cNvGrpSpPr/>
        <p:nvPr/>
      </p:nvGrpSpPr>
      <p:grpSpPr>
        <a:xfrm>
          <a:off x="0" y="0"/>
          <a:ext cx="0" cy="0"/>
          <a:chOff x="0" y="0"/>
          <a:chExt cx="0" cy="0"/>
        </a:xfrm>
      </p:grpSpPr>
      <p:sp>
        <p:nvSpPr>
          <p:cNvPr id="2" name="Picture Placeholder 2"/>
          <p:cNvSpPr>
            <a:spLocks noGrp="1"/>
          </p:cNvSpPr>
          <p:nvPr>
            <p:ph type="pic" idx="1"/>
          </p:nvPr>
        </p:nvSpPr>
        <p:spPr>
          <a:xfrm>
            <a:off x="0" y="0"/>
            <a:ext cx="9144000" cy="6857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pic>
        <p:nvPicPr>
          <p:cNvPr id="3" name="Picture 2" descr="CSL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pic>
        <p:nvPicPr>
          <p:cNvPr id="4" name="Picture 3" descr="CSLlogoRev.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spTree>
    <p:extLst>
      <p:ext uri="{BB962C8B-B14F-4D97-AF65-F5344CB8AC3E}">
        <p14:creationId xmlns:p14="http://schemas.microsoft.com/office/powerpoint/2010/main" val="3564704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4" descr="CSL-Powerpoint_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234263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SL-Powerpoint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71051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Red">
    <p:spTree>
      <p:nvGrpSpPr>
        <p:cNvPr id="1" name=""/>
        <p:cNvGrpSpPr/>
        <p:nvPr/>
      </p:nvGrpSpPr>
      <p:grpSpPr>
        <a:xfrm>
          <a:off x="0" y="0"/>
          <a:ext cx="0" cy="0"/>
          <a:chOff x="0" y="0"/>
          <a:chExt cx="0" cy="0"/>
        </a:xfrm>
      </p:grpSpPr>
      <p:pic>
        <p:nvPicPr>
          <p:cNvPr id="5" name="Picture 4" descr="CSL-Powerpoint_photo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SL-Powerpoint_photo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21775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Gold">
    <p:spTree>
      <p:nvGrpSpPr>
        <p:cNvPr id="1" name=""/>
        <p:cNvGrpSpPr/>
        <p:nvPr/>
      </p:nvGrpSpPr>
      <p:grpSpPr>
        <a:xfrm>
          <a:off x="0" y="0"/>
          <a:ext cx="0" cy="0"/>
          <a:chOff x="0" y="0"/>
          <a:chExt cx="0" cy="0"/>
        </a:xfrm>
      </p:grpSpPr>
      <p:pic>
        <p:nvPicPr>
          <p:cNvPr id="6" name="Picture 5" descr="CSL-Powerpoint_photo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7" name="Picture 6" descr="CSL-Powerpoint_photo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0893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Blue">
    <p:spTree>
      <p:nvGrpSpPr>
        <p:cNvPr id="1" name=""/>
        <p:cNvGrpSpPr/>
        <p:nvPr/>
      </p:nvGrpSpPr>
      <p:grpSpPr>
        <a:xfrm>
          <a:off x="0" y="0"/>
          <a:ext cx="0" cy="0"/>
          <a:chOff x="0" y="0"/>
          <a:chExt cx="0" cy="0"/>
        </a:xfrm>
      </p:grpSpPr>
      <p:pic>
        <p:nvPicPr>
          <p:cNvPr id="6" name="Picture 5" descr="CSL-Powerpoint_photo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7" name="Picture 6" descr="CSL-Powerpoint_photo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0893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Red Title Slide">
    <p:spTree>
      <p:nvGrpSpPr>
        <p:cNvPr id="1" name=""/>
        <p:cNvGrpSpPr/>
        <p:nvPr/>
      </p:nvGrpSpPr>
      <p:grpSpPr>
        <a:xfrm>
          <a:off x="0" y="0"/>
          <a:ext cx="0" cy="0"/>
          <a:chOff x="0" y="0"/>
          <a:chExt cx="0" cy="0"/>
        </a:xfrm>
      </p:grpSpPr>
      <p:pic>
        <p:nvPicPr>
          <p:cNvPr id="5" name="Picture 4" descr="CSL-Powerpoint_title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CSL-Powerpoint_title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250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Green Title Slide">
    <p:spTree>
      <p:nvGrpSpPr>
        <p:cNvPr id="1" name=""/>
        <p:cNvGrpSpPr/>
        <p:nvPr/>
      </p:nvGrpSpPr>
      <p:grpSpPr>
        <a:xfrm>
          <a:off x="0" y="0"/>
          <a:ext cx="0" cy="0"/>
          <a:chOff x="0" y="0"/>
          <a:chExt cx="0" cy="0"/>
        </a:xfrm>
      </p:grpSpPr>
      <p:pic>
        <p:nvPicPr>
          <p:cNvPr id="5" name="Picture 4" descr="CSL-Powerpoint_title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CSL-Powerpoint_title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250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_Green Title Slide">
    <p:spTree>
      <p:nvGrpSpPr>
        <p:cNvPr id="1" name=""/>
        <p:cNvGrpSpPr/>
        <p:nvPr/>
      </p:nvGrpSpPr>
      <p:grpSpPr>
        <a:xfrm>
          <a:off x="0" y="0"/>
          <a:ext cx="0" cy="0"/>
          <a:chOff x="0" y="0"/>
          <a:chExt cx="0" cy="0"/>
        </a:xfrm>
      </p:grpSpPr>
      <p:pic>
        <p:nvPicPr>
          <p:cNvPr id="4" name="Picture 3" descr="CSL-Powerpoint_title_slide_t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5" name="Picture 4" descr="CSL-Powerpoint_title_slide_ta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78434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descr="CSL-Powerpoint_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2948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descr="CSL-Powerpoint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45777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Red Two Content">
    <p:spTree>
      <p:nvGrpSpPr>
        <p:cNvPr id="1" name=""/>
        <p:cNvGrpSpPr/>
        <p:nvPr/>
      </p:nvGrpSpPr>
      <p:grpSpPr>
        <a:xfrm>
          <a:off x="0" y="0"/>
          <a:ext cx="0" cy="0"/>
          <a:chOff x="0" y="0"/>
          <a:chExt cx="0" cy="0"/>
        </a:xfrm>
      </p:grpSpPr>
      <p:pic>
        <p:nvPicPr>
          <p:cNvPr id="5" name="Picture 4" descr="CSL-Powerpoint_photo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descr="CSL-Powerpoint_photo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187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Gold Two Content">
    <p:spTree>
      <p:nvGrpSpPr>
        <p:cNvPr id="1" name=""/>
        <p:cNvGrpSpPr/>
        <p:nvPr/>
      </p:nvGrpSpPr>
      <p:grpSpPr>
        <a:xfrm>
          <a:off x="0" y="0"/>
          <a:ext cx="0" cy="0"/>
          <a:chOff x="0" y="0"/>
          <a:chExt cx="0" cy="0"/>
        </a:xfrm>
      </p:grpSpPr>
      <p:pic>
        <p:nvPicPr>
          <p:cNvPr id="6" name="Picture 5" descr="CSL-Powerpoint_photo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CSL-Powerpoint_photo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49565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Blue Two Content">
    <p:spTree>
      <p:nvGrpSpPr>
        <p:cNvPr id="1" name=""/>
        <p:cNvGrpSpPr/>
        <p:nvPr/>
      </p:nvGrpSpPr>
      <p:grpSpPr>
        <a:xfrm>
          <a:off x="0" y="0"/>
          <a:ext cx="0" cy="0"/>
          <a:chOff x="0" y="0"/>
          <a:chExt cx="0" cy="0"/>
        </a:xfrm>
      </p:grpSpPr>
      <p:pic>
        <p:nvPicPr>
          <p:cNvPr id="6" name="Picture 5" descr="CSL-Powerpoint_photo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CSL-Powerpoint_photo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49565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Red Title Only">
    <p:spTree>
      <p:nvGrpSpPr>
        <p:cNvPr id="1" name=""/>
        <p:cNvGrpSpPr/>
        <p:nvPr/>
      </p:nvGrpSpPr>
      <p:grpSpPr>
        <a:xfrm>
          <a:off x="0" y="0"/>
          <a:ext cx="0" cy="0"/>
          <a:chOff x="0" y="0"/>
          <a:chExt cx="0" cy="0"/>
        </a:xfrm>
      </p:grpSpPr>
      <p:pic>
        <p:nvPicPr>
          <p:cNvPr id="3" name="Picture 2" descr="CSL-Powerpoint_title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96305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IUPUI SERIES ON SERVICE LEARNING RESEARCH</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A1393F-0598-0E4C-9D55-BD0121946C1E}" type="slidenum">
              <a:rPr lang="en-US" smtClean="0"/>
              <a:pPr/>
              <a:t>‹#›</a:t>
            </a:fld>
            <a:endParaRPr lang="en-US" dirty="0"/>
          </a:p>
        </p:txBody>
      </p:sp>
    </p:spTree>
    <p:extLst>
      <p:ext uri="{BB962C8B-B14F-4D97-AF65-F5344CB8AC3E}">
        <p14:creationId xmlns:p14="http://schemas.microsoft.com/office/powerpoint/2010/main" val="407396839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javascript:popup('zoom.asp?whichpic=redbluep1',%20'zoom');" TargetMode="Externa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1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1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1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1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1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5.xml"/><Relationship Id="rId2"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t> </a:t>
            </a:r>
            <a:endParaRPr lang="en-US" dirty="0"/>
          </a:p>
        </p:txBody>
      </p:sp>
      <p:sp>
        <p:nvSpPr>
          <p:cNvPr id="3" name="Subtitle 2"/>
          <p:cNvSpPr>
            <a:spLocks noGrp="1"/>
          </p:cNvSpPr>
          <p:nvPr>
            <p:ph type="subTitle" idx="1"/>
          </p:nvPr>
        </p:nvSpPr>
        <p:spPr>
          <a:xfrm>
            <a:off x="609600" y="609600"/>
            <a:ext cx="8153400" cy="5486400"/>
          </a:xfrm>
        </p:spPr>
        <p:txBody>
          <a:bodyPr>
            <a:normAutofit/>
          </a:bodyPr>
          <a:lstStyle/>
          <a:p>
            <a:endParaRPr lang="en-US" sz="3600" dirty="0" smtClean="0">
              <a:solidFill>
                <a:schemeClr val="bg1"/>
              </a:solidFill>
            </a:endParaRPr>
          </a:p>
          <a:p>
            <a:r>
              <a:rPr lang="en-US" sz="3600" dirty="0" smtClean="0">
                <a:solidFill>
                  <a:schemeClr val="bg1"/>
                </a:solidFill>
              </a:rPr>
              <a:t>Framing a Theory-Grounded Research Agenda Related to </a:t>
            </a:r>
            <a:r>
              <a:rPr lang="en-US" sz="3600" dirty="0" smtClean="0">
                <a:solidFill>
                  <a:schemeClr val="bg1"/>
                </a:solidFill>
              </a:rPr>
              <a:t>COMMUNITIES</a:t>
            </a:r>
            <a:endParaRPr lang="en-US" sz="3600" dirty="0" smtClean="0">
              <a:solidFill>
                <a:schemeClr val="bg1"/>
              </a:solidFill>
            </a:endParaRPr>
          </a:p>
          <a:p>
            <a:endParaRPr lang="en-US" sz="3600" dirty="0" smtClean="0">
              <a:solidFill>
                <a:schemeClr val="bg1"/>
              </a:solidFill>
            </a:endParaRPr>
          </a:p>
          <a:p>
            <a:endParaRPr lang="en-US" sz="3600" dirty="0" smtClean="0">
              <a:solidFill>
                <a:schemeClr val="bg1"/>
              </a:solidFill>
            </a:endParaRPr>
          </a:p>
          <a:p>
            <a:r>
              <a:rPr lang="en-US" sz="2800" dirty="0" smtClean="0">
                <a:solidFill>
                  <a:schemeClr val="bg1"/>
                </a:solidFill>
              </a:rPr>
              <a:t>Bob </a:t>
            </a:r>
            <a:r>
              <a:rPr lang="en-US" sz="2800" dirty="0" err="1" smtClean="0">
                <a:solidFill>
                  <a:schemeClr val="bg1"/>
                </a:solidFill>
              </a:rPr>
              <a:t>Bringle</a:t>
            </a:r>
            <a:r>
              <a:rPr lang="en-US" dirty="0" smtClean="0">
                <a:solidFill>
                  <a:schemeClr val="bg1"/>
                </a:solidFill>
              </a:rPr>
              <a:t>, Roger </a:t>
            </a:r>
            <a:r>
              <a:rPr lang="en-US" dirty="0" err="1" smtClean="0">
                <a:solidFill>
                  <a:schemeClr val="bg1"/>
                </a:solidFill>
              </a:rPr>
              <a:t>Reeb</a:t>
            </a:r>
            <a:r>
              <a:rPr lang="en-US" dirty="0" smtClean="0">
                <a:solidFill>
                  <a:schemeClr val="bg1"/>
                </a:solidFill>
              </a:rPr>
              <a:t>, &amp; Laura </a:t>
            </a:r>
            <a:r>
              <a:rPr lang="en-US" dirty="0" err="1" smtClean="0">
                <a:solidFill>
                  <a:schemeClr val="bg1"/>
                </a:solidFill>
              </a:rPr>
              <a:t>Littlepage</a:t>
            </a:r>
            <a:endParaRPr lang="en-US" sz="2800" dirty="0" smtClean="0">
              <a:solidFill>
                <a:schemeClr val="bg1"/>
              </a:solidFill>
            </a:endParaRPr>
          </a:p>
          <a:p>
            <a:endParaRPr lang="en-US" dirty="0" smtClean="0">
              <a:solidFill>
                <a:schemeClr val="bg1"/>
              </a:solidFill>
            </a:endParaRPr>
          </a:p>
        </p:txBody>
      </p:sp>
    </p:spTree>
    <p:extLst>
      <p:ext uri="{BB962C8B-B14F-4D97-AF65-F5344CB8AC3E}">
        <p14:creationId xmlns:p14="http://schemas.microsoft.com/office/powerpoint/2010/main" val="1941941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5190"/>
            <a:ext cx="8229600" cy="3655443"/>
          </a:xfrm>
        </p:spPr>
        <p:txBody>
          <a:bodyPr>
            <a:noAutofit/>
          </a:bodyPr>
          <a:lstStyle/>
          <a:p>
            <a:r>
              <a:rPr lang="en-US" sz="3200" dirty="0" smtClean="0">
                <a:latin typeface="Open Sans" pitchFamily="34" charset="0"/>
                <a:ea typeface="Open Sans" pitchFamily="34" charset="0"/>
                <a:cs typeface="Open Sans" pitchFamily="34" charset="0"/>
              </a:rPr>
              <a:t/>
            </a:r>
            <a:br>
              <a:rPr lang="en-US" sz="3200" dirty="0" smtClean="0">
                <a:latin typeface="Open Sans" pitchFamily="34" charset="0"/>
                <a:ea typeface="Open Sans" pitchFamily="34" charset="0"/>
                <a:cs typeface="Open Sans" pitchFamily="34" charset="0"/>
              </a:rPr>
            </a:br>
            <a:r>
              <a:rPr lang="en-US" sz="3200" dirty="0" smtClean="0">
                <a:latin typeface="Open Sans" pitchFamily="34" charset="0"/>
                <a:ea typeface="Open Sans" pitchFamily="34" charset="0"/>
                <a:cs typeface="Open Sans" pitchFamily="34" charset="0"/>
              </a:rPr>
              <a:t/>
            </a:r>
            <a:br>
              <a:rPr lang="en-US" sz="3200" dirty="0" smtClean="0">
                <a:latin typeface="Open Sans" pitchFamily="34" charset="0"/>
                <a:ea typeface="Open Sans" pitchFamily="34" charset="0"/>
                <a:cs typeface="Open Sans" pitchFamily="34" charset="0"/>
              </a:rPr>
            </a:br>
            <a:r>
              <a:rPr lang="en-US" sz="3200" dirty="0" smtClean="0">
                <a:solidFill>
                  <a:srgbClr val="00B0F0"/>
                </a:solidFill>
                <a:latin typeface="Open Sans" pitchFamily="34" charset="0"/>
                <a:ea typeface="Open Sans" pitchFamily="34" charset="0"/>
                <a:cs typeface="Open Sans" pitchFamily="34" charset="0"/>
              </a:rPr>
              <a:t>Community Outcomes in Service Learning: Research and Practice From a Systems Perspective</a:t>
            </a:r>
            <a:r>
              <a:rPr lang="en-US" sz="3200" dirty="0" smtClean="0">
                <a:latin typeface="Open Sans" pitchFamily="34" charset="0"/>
                <a:ea typeface="Open Sans" pitchFamily="34" charset="0"/>
                <a:cs typeface="Open Sans" pitchFamily="34" charset="0"/>
              </a:rPr>
              <a:t/>
            </a:r>
            <a:br>
              <a:rPr lang="en-US" sz="3200" dirty="0" smtClean="0">
                <a:latin typeface="Open Sans" pitchFamily="34" charset="0"/>
                <a:ea typeface="Open Sans" pitchFamily="34" charset="0"/>
                <a:cs typeface="Open Sans" pitchFamily="34" charset="0"/>
              </a:rPr>
            </a:br>
            <a:r>
              <a:rPr lang="en-US" sz="3200" dirty="0" smtClean="0">
                <a:latin typeface="Open Sans" pitchFamily="34" charset="0"/>
                <a:ea typeface="Open Sans" pitchFamily="34" charset="0"/>
                <a:cs typeface="Open Sans" pitchFamily="34" charset="0"/>
              </a:rPr>
              <a:t/>
            </a:r>
            <a:br>
              <a:rPr lang="en-US" sz="3200" dirty="0" smtClean="0">
                <a:latin typeface="Open Sans" pitchFamily="34" charset="0"/>
                <a:ea typeface="Open Sans" pitchFamily="34" charset="0"/>
                <a:cs typeface="Open Sans" pitchFamily="34" charset="0"/>
              </a:rPr>
            </a:br>
            <a:r>
              <a:rPr lang="en-US" sz="2000" dirty="0" smtClean="0">
                <a:latin typeface="Open Sans" pitchFamily="34" charset="0"/>
                <a:ea typeface="Open Sans" pitchFamily="34" charset="0"/>
                <a:cs typeface="Open Sans" pitchFamily="34" charset="0"/>
              </a:rPr>
              <a:t>Roger N. Reeb and Susan F. Folger</a:t>
            </a:r>
            <a:br>
              <a:rPr lang="en-US" sz="2000" dirty="0" smtClean="0">
                <a:latin typeface="Open Sans" pitchFamily="34" charset="0"/>
                <a:ea typeface="Open Sans" pitchFamily="34" charset="0"/>
                <a:cs typeface="Open Sans" pitchFamily="34" charset="0"/>
              </a:rPr>
            </a:br>
            <a:r>
              <a:rPr lang="en-US" sz="1000" dirty="0" smtClean="0">
                <a:latin typeface="Open Sans" pitchFamily="34" charset="0"/>
                <a:ea typeface="Open Sans" pitchFamily="34" charset="0"/>
                <a:cs typeface="Open Sans" pitchFamily="34" charset="0"/>
              </a:rPr>
              <a:t> </a:t>
            </a:r>
            <a:r>
              <a:rPr lang="en-US" sz="2000" dirty="0" smtClean="0">
                <a:latin typeface="Open Sans" pitchFamily="34" charset="0"/>
                <a:ea typeface="Open Sans" pitchFamily="34" charset="0"/>
                <a:cs typeface="Open Sans" pitchFamily="34" charset="0"/>
              </a:rPr>
              <a:t/>
            </a:r>
            <a:br>
              <a:rPr lang="en-US" sz="2000" dirty="0" smtClean="0">
                <a:latin typeface="Open Sans" pitchFamily="34" charset="0"/>
                <a:ea typeface="Open Sans" pitchFamily="34" charset="0"/>
                <a:cs typeface="Open Sans" pitchFamily="34" charset="0"/>
              </a:rPr>
            </a:br>
            <a:r>
              <a:rPr lang="en-US" sz="2000" dirty="0" smtClean="0">
                <a:latin typeface="Open Sans" pitchFamily="34" charset="0"/>
                <a:ea typeface="Open Sans" pitchFamily="34" charset="0"/>
                <a:cs typeface="Open Sans" pitchFamily="34" charset="0"/>
              </a:rPr>
              <a:t>University of Dayton</a:t>
            </a:r>
            <a:br>
              <a:rPr lang="en-US" sz="2000" dirty="0" smtClean="0">
                <a:latin typeface="Open Sans" pitchFamily="34" charset="0"/>
                <a:ea typeface="Open Sans" pitchFamily="34" charset="0"/>
                <a:cs typeface="Open Sans" pitchFamily="34" charset="0"/>
              </a:rPr>
            </a:br>
            <a:r>
              <a:rPr lang="en-US" sz="1000" dirty="0" smtClean="0">
                <a:latin typeface="Open Sans" pitchFamily="34" charset="0"/>
                <a:ea typeface="Open Sans" pitchFamily="34" charset="0"/>
                <a:cs typeface="Open Sans" pitchFamily="34" charset="0"/>
              </a:rPr>
              <a:t> </a:t>
            </a:r>
            <a:r>
              <a:rPr lang="en-US" sz="2000" dirty="0" smtClean="0">
                <a:latin typeface="Open Sans" pitchFamily="34" charset="0"/>
                <a:ea typeface="Open Sans" pitchFamily="34" charset="0"/>
                <a:cs typeface="Open Sans" pitchFamily="34" charset="0"/>
              </a:rPr>
              <a:t/>
            </a:r>
            <a:br>
              <a:rPr lang="en-US" sz="2000" dirty="0" smtClean="0">
                <a:latin typeface="Open Sans" pitchFamily="34" charset="0"/>
                <a:ea typeface="Open Sans" pitchFamily="34" charset="0"/>
                <a:cs typeface="Open Sans" pitchFamily="34" charset="0"/>
              </a:rPr>
            </a:br>
            <a:r>
              <a:rPr lang="en-US" sz="2000" dirty="0" smtClean="0">
                <a:latin typeface="Open Sans" pitchFamily="34" charset="0"/>
                <a:ea typeface="Open Sans" pitchFamily="34" charset="0"/>
                <a:cs typeface="Open Sans" pitchFamily="34" charset="0"/>
              </a:rPr>
              <a:t>rreeb1@udayton.edu</a:t>
            </a:r>
            <a:r>
              <a:rPr lang="en-US" sz="3200" dirty="0" smtClean="0">
                <a:latin typeface="Open Sans" pitchFamily="34" charset="0"/>
                <a:ea typeface="Open Sans" pitchFamily="34" charset="0"/>
                <a:cs typeface="Open Sans" pitchFamily="34" charset="0"/>
              </a:rPr>
              <a:t/>
            </a:r>
            <a:br>
              <a:rPr lang="en-US" sz="3200" dirty="0" smtClean="0">
                <a:latin typeface="Open Sans" pitchFamily="34" charset="0"/>
                <a:ea typeface="Open Sans" pitchFamily="34" charset="0"/>
                <a:cs typeface="Open Sans" pitchFamily="34" charset="0"/>
              </a:rPr>
            </a:br>
            <a:endParaRPr lang="en-US" sz="3200" dirty="0">
              <a:latin typeface="Open Sans" pitchFamily="34" charset="0"/>
              <a:ea typeface="Open Sans" pitchFamily="34" charset="0"/>
              <a:cs typeface="Open Sans" pitchFamily="34" charset="0"/>
            </a:endParaRPr>
          </a:p>
        </p:txBody>
      </p:sp>
      <p:pic>
        <p:nvPicPr>
          <p:cNvPr id="3" name="Picture 4" descr="http://logo.udayton.edu/images/basic/redblue.gif">
            <a:hlinkClick r:id="rId2"/>
          </p:cNvPr>
          <p:cNvPicPr>
            <a:picLocks noChangeAspect="1" noChangeArrowheads="1"/>
          </p:cNvPicPr>
          <p:nvPr/>
        </p:nvPicPr>
        <p:blipFill>
          <a:blip r:embed="rId3"/>
          <a:srcRect/>
          <a:stretch>
            <a:fillRect/>
          </a:stretch>
        </p:blipFill>
        <p:spPr bwMode="auto">
          <a:xfrm>
            <a:off x="3200400" y="421257"/>
            <a:ext cx="2667000" cy="2209800"/>
          </a:xfrm>
          <a:prstGeom prst="rect">
            <a:avLst/>
          </a:prstGeom>
          <a:noFill/>
          <a:ln w="9525">
            <a:noFill/>
            <a:miter lim="800000"/>
            <a:headEnd/>
            <a:tailEnd/>
          </a:ln>
        </p:spPr>
      </p:pic>
    </p:spTree>
    <p:extLst>
      <p:ext uri="{BB962C8B-B14F-4D97-AF65-F5344CB8AC3E}">
        <p14:creationId xmlns:p14="http://schemas.microsoft.com/office/powerpoint/2010/main" val="29979427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41388"/>
          </a:xfrm>
        </p:spPr>
        <p:txBody>
          <a:bodyPr/>
          <a:lstStyle/>
          <a:p>
            <a:pPr>
              <a:defRPr/>
            </a:pPr>
            <a:r>
              <a:rPr lang="en-US" dirty="0" smtClean="0">
                <a:solidFill>
                  <a:schemeClr val="tx1"/>
                </a:solidFill>
              </a:rPr>
              <a:t>Purpose of Presentation</a:t>
            </a:r>
            <a:endParaRPr lang="en-US" dirty="0">
              <a:solidFill>
                <a:schemeClr val="tx1"/>
              </a:solidFill>
            </a:endParaRPr>
          </a:p>
        </p:txBody>
      </p:sp>
      <p:sp>
        <p:nvSpPr>
          <p:cNvPr id="3" name="Content Placeholder 2"/>
          <p:cNvSpPr>
            <a:spLocks noGrp="1"/>
          </p:cNvSpPr>
          <p:nvPr>
            <p:ph idx="1"/>
          </p:nvPr>
        </p:nvSpPr>
        <p:spPr>
          <a:xfrm>
            <a:off x="1621766" y="1388853"/>
            <a:ext cx="7194430" cy="4517367"/>
          </a:xfrm>
        </p:spPr>
        <p:txBody>
          <a:bodyPr>
            <a:normAutofit/>
          </a:bodyPr>
          <a:lstStyle/>
          <a:p>
            <a:pPr>
              <a:defRPr/>
            </a:pPr>
            <a:r>
              <a:rPr lang="en-US" sz="2400" dirty="0" smtClean="0">
                <a:solidFill>
                  <a:srgbClr val="C00000"/>
                </a:solidFill>
              </a:rPr>
              <a:t>To provide an overview of conclusions regarding research on community outcomes of service-learning;</a:t>
            </a:r>
          </a:p>
          <a:p>
            <a:pPr>
              <a:buNone/>
              <a:defRPr/>
            </a:pPr>
            <a:endParaRPr lang="en-US" sz="1000" dirty="0" smtClean="0">
              <a:solidFill>
                <a:srgbClr val="C00000"/>
              </a:solidFill>
            </a:endParaRPr>
          </a:p>
          <a:p>
            <a:pPr>
              <a:defRPr/>
            </a:pPr>
            <a:r>
              <a:rPr lang="en-US" sz="2400" dirty="0" smtClean="0">
                <a:solidFill>
                  <a:srgbClr val="C00000"/>
                </a:solidFill>
              </a:rPr>
              <a:t>To provide a brief critique of available research;</a:t>
            </a:r>
          </a:p>
          <a:p>
            <a:pPr>
              <a:buNone/>
              <a:defRPr/>
            </a:pPr>
            <a:endParaRPr lang="en-US" sz="1000" dirty="0" smtClean="0">
              <a:solidFill>
                <a:srgbClr val="C00000"/>
              </a:solidFill>
            </a:endParaRPr>
          </a:p>
          <a:p>
            <a:pPr>
              <a:defRPr/>
            </a:pPr>
            <a:r>
              <a:rPr lang="en-US" sz="2400" dirty="0" smtClean="0">
                <a:solidFill>
                  <a:srgbClr val="C00000"/>
                </a:solidFill>
              </a:rPr>
              <a:t>To describe a new conceptual model to guide engaged scholarship and service-learning;</a:t>
            </a:r>
          </a:p>
          <a:p>
            <a:pPr>
              <a:defRPr/>
            </a:pPr>
            <a:endParaRPr lang="en-US" sz="1000" dirty="0" smtClean="0"/>
          </a:p>
          <a:p>
            <a:pPr>
              <a:defRPr/>
            </a:pPr>
            <a:r>
              <a:rPr lang="en-US" sz="2400" dirty="0" smtClean="0">
                <a:solidFill>
                  <a:srgbClr val="C00000"/>
                </a:solidFill>
              </a:rPr>
              <a:t>To stimulate discussion and generate ideas for future development of the conceptual model.</a:t>
            </a:r>
          </a:p>
          <a:p>
            <a:pPr>
              <a:buFont typeface="Wingdings" pitchFamily="2" charset="2"/>
              <a:buNone/>
              <a:defRPr/>
            </a:pPr>
            <a:endParaRPr lang="en-US" sz="2400" dirty="0" smtClean="0"/>
          </a:p>
          <a:p>
            <a:pPr>
              <a:buFont typeface="Wingdings" pitchFamily="2" charset="2"/>
              <a:buNone/>
              <a:defRPr/>
            </a:pPr>
            <a:endParaRPr lang="en-US" sz="2400" dirty="0" smtClean="0"/>
          </a:p>
          <a:p>
            <a:pPr>
              <a:defRPr/>
            </a:pPr>
            <a:endParaRPr lang="en-US" sz="2400" dirty="0" smtClean="0"/>
          </a:p>
        </p:txBody>
      </p:sp>
      <p:sp>
        <p:nvSpPr>
          <p:cNvPr id="6" name="Slide Number Placeholder 5"/>
          <p:cNvSpPr>
            <a:spLocks noGrp="1"/>
          </p:cNvSpPr>
          <p:nvPr>
            <p:ph type="sldNum" sz="quarter" idx="4294967295"/>
          </p:nvPr>
        </p:nvSpPr>
        <p:spPr>
          <a:xfrm>
            <a:off x="6553200" y="6243638"/>
            <a:ext cx="2133600" cy="457200"/>
          </a:xfrm>
          <a:prstGeom prst="rect">
            <a:avLst/>
          </a:prstGeom>
        </p:spPr>
        <p:txBody>
          <a:bodyPr/>
          <a:lstStyle/>
          <a:p>
            <a:pPr>
              <a:defRPr/>
            </a:pPr>
            <a:fld id="{2D75C6E3-2327-4BF6-BA00-A0B584BD33C4}" type="slidenum">
              <a:rPr lang="en-US" smtClean="0"/>
              <a:pPr>
                <a:defRPr/>
              </a:pPr>
              <a:t>11</a:t>
            </a:fld>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3901" y="120771"/>
            <a:ext cx="8833449" cy="664234"/>
          </a:xfrm>
        </p:spPr>
        <p:txBody>
          <a:bodyPr>
            <a:noAutofit/>
          </a:bodyPr>
          <a:lstStyle/>
          <a:p>
            <a:r>
              <a:rPr lang="en-US" sz="3200" dirty="0" smtClean="0">
                <a:solidFill>
                  <a:srgbClr val="C00000"/>
                </a:solidFill>
                <a:latin typeface="Open Sans" pitchFamily="34" charset="0"/>
                <a:ea typeface="Open Sans" pitchFamily="34" charset="0"/>
                <a:cs typeface="Open Sans" pitchFamily="34" charset="0"/>
              </a:rPr>
              <a:t>Community Outcomes of Service-Learning</a:t>
            </a:r>
            <a:endParaRPr lang="en-US" sz="3200" dirty="0">
              <a:solidFill>
                <a:srgbClr val="C00000"/>
              </a:solidFill>
              <a:latin typeface="Open Sans" pitchFamily="34" charset="0"/>
              <a:ea typeface="Open Sans" pitchFamily="34" charset="0"/>
              <a:cs typeface="Open Sans" pitchFamily="34" charset="0"/>
            </a:endParaRPr>
          </a:p>
        </p:txBody>
      </p:sp>
      <p:sp>
        <p:nvSpPr>
          <p:cNvPr id="5" name="Content Placeholder 4"/>
          <p:cNvSpPr>
            <a:spLocks noGrp="1"/>
          </p:cNvSpPr>
          <p:nvPr>
            <p:ph idx="1"/>
          </p:nvPr>
        </p:nvSpPr>
        <p:spPr>
          <a:xfrm>
            <a:off x="1664898" y="914401"/>
            <a:ext cx="7332452" cy="5572663"/>
          </a:xfrm>
        </p:spPr>
        <p:txBody>
          <a:bodyPr>
            <a:normAutofit fontScale="55000" lnSpcReduction="20000"/>
          </a:bodyPr>
          <a:lstStyle/>
          <a:p>
            <a:r>
              <a:rPr lang="en-US" sz="4400" dirty="0" smtClean="0">
                <a:latin typeface="Open Sans" pitchFamily="34" charset="0"/>
                <a:ea typeface="Open Sans" pitchFamily="34" charset="0"/>
                <a:cs typeface="Open Sans" pitchFamily="34" charset="0"/>
              </a:rPr>
              <a:t>Community respondents report that:</a:t>
            </a:r>
          </a:p>
          <a:p>
            <a:pPr lvl="1">
              <a:buNone/>
            </a:pPr>
            <a:endParaRPr lang="en-US" sz="2000" dirty="0" smtClean="0">
              <a:latin typeface="Open Sans" pitchFamily="34" charset="0"/>
              <a:ea typeface="Open Sans" pitchFamily="34" charset="0"/>
              <a:cs typeface="Open Sans" pitchFamily="34" charset="0"/>
            </a:endParaRPr>
          </a:p>
          <a:p>
            <a:pPr lvl="1"/>
            <a:r>
              <a:rPr lang="en-US" sz="3600" dirty="0" smtClean="0">
                <a:latin typeface="Open Sans" pitchFamily="34" charset="0"/>
                <a:ea typeface="Open Sans" pitchFamily="34" charset="0"/>
                <a:cs typeface="Open Sans" pitchFamily="34" charset="0"/>
              </a:rPr>
              <a:t>Agencies are generally satisfied with students and their service;</a:t>
            </a:r>
          </a:p>
          <a:p>
            <a:pPr lvl="1"/>
            <a:endParaRPr lang="en-US" sz="800" dirty="0" smtClean="0">
              <a:latin typeface="Open Sans" pitchFamily="34" charset="0"/>
              <a:ea typeface="Open Sans" pitchFamily="34" charset="0"/>
              <a:cs typeface="Open Sans" pitchFamily="34" charset="0"/>
            </a:endParaRPr>
          </a:p>
          <a:p>
            <a:pPr lvl="1"/>
            <a:r>
              <a:rPr lang="en-US" sz="3600" dirty="0" smtClean="0">
                <a:latin typeface="Open Sans" pitchFamily="34" charset="0"/>
                <a:ea typeface="Open Sans" pitchFamily="34" charset="0"/>
                <a:cs typeface="Open Sans" pitchFamily="34" charset="0"/>
              </a:rPr>
              <a:t>Benefits of service-learning outweigh the costs; and</a:t>
            </a:r>
          </a:p>
          <a:p>
            <a:pPr lvl="1"/>
            <a:endParaRPr lang="en-US" sz="900" dirty="0" smtClean="0">
              <a:latin typeface="Open Sans" pitchFamily="34" charset="0"/>
              <a:ea typeface="Open Sans" pitchFamily="34" charset="0"/>
              <a:cs typeface="Open Sans" pitchFamily="34" charset="0"/>
            </a:endParaRPr>
          </a:p>
          <a:p>
            <a:pPr lvl="1"/>
            <a:r>
              <a:rPr lang="en-US" sz="3600" dirty="0" smtClean="0">
                <a:latin typeface="Open Sans" pitchFamily="34" charset="0"/>
                <a:ea typeface="Open Sans" pitchFamily="34" charset="0"/>
                <a:cs typeface="Open Sans" pitchFamily="34" charset="0"/>
              </a:rPr>
              <a:t>Service-learning projects facilitate campus-community partnerships.</a:t>
            </a:r>
          </a:p>
          <a:p>
            <a:endParaRPr lang="en-US" sz="2800" dirty="0" smtClean="0">
              <a:latin typeface="Open Sans" pitchFamily="34" charset="0"/>
              <a:ea typeface="Open Sans" pitchFamily="34" charset="0"/>
              <a:cs typeface="Open Sans" pitchFamily="34" charset="0"/>
            </a:endParaRPr>
          </a:p>
          <a:p>
            <a:r>
              <a:rPr lang="en-US" sz="4400" dirty="0" smtClean="0">
                <a:latin typeface="Open Sans" pitchFamily="34" charset="0"/>
                <a:ea typeface="Open Sans" pitchFamily="34" charset="0"/>
                <a:cs typeface="Open Sans" pitchFamily="34" charset="0"/>
              </a:rPr>
              <a:t>A few studies reveal challenges from the perspective of community respondents, such as:</a:t>
            </a:r>
          </a:p>
          <a:p>
            <a:pPr lvl="1"/>
            <a:endParaRPr lang="en-US" sz="2900" dirty="0" smtClean="0">
              <a:latin typeface="Open Sans" pitchFamily="34" charset="0"/>
              <a:ea typeface="Open Sans" pitchFamily="34" charset="0"/>
              <a:cs typeface="Open Sans" pitchFamily="34" charset="0"/>
            </a:endParaRPr>
          </a:p>
          <a:p>
            <a:pPr lvl="1"/>
            <a:r>
              <a:rPr lang="en-US" sz="3600" dirty="0" smtClean="0">
                <a:latin typeface="Open Sans" pitchFamily="34" charset="0"/>
                <a:ea typeface="Open Sans" pitchFamily="34" charset="0"/>
                <a:cs typeface="Open Sans" pitchFamily="34" charset="0"/>
              </a:rPr>
              <a:t>Difficulties concerning students’ schedules;</a:t>
            </a:r>
          </a:p>
          <a:p>
            <a:pPr lvl="1"/>
            <a:endParaRPr lang="en-US" sz="1100" dirty="0" smtClean="0">
              <a:latin typeface="Open Sans" pitchFamily="34" charset="0"/>
              <a:ea typeface="Open Sans" pitchFamily="34" charset="0"/>
              <a:cs typeface="Open Sans" pitchFamily="34" charset="0"/>
            </a:endParaRPr>
          </a:p>
          <a:p>
            <a:pPr lvl="1"/>
            <a:r>
              <a:rPr lang="en-US" sz="3600" dirty="0" smtClean="0">
                <a:latin typeface="Open Sans" pitchFamily="34" charset="0"/>
                <a:ea typeface="Open Sans" pitchFamily="34" charset="0"/>
                <a:cs typeface="Open Sans" pitchFamily="34" charset="0"/>
              </a:rPr>
              <a:t>Short-term commitments from students;</a:t>
            </a:r>
            <a:r>
              <a:rPr lang="en-US" sz="2900" dirty="0" smtClean="0">
                <a:latin typeface="Open Sans" pitchFamily="34" charset="0"/>
                <a:ea typeface="Open Sans" pitchFamily="34" charset="0"/>
                <a:cs typeface="Open Sans" pitchFamily="34" charset="0"/>
              </a:rPr>
              <a:t> </a:t>
            </a:r>
          </a:p>
          <a:p>
            <a:pPr lvl="1">
              <a:buNone/>
            </a:pPr>
            <a:endParaRPr lang="en-US" sz="1100" dirty="0" smtClean="0">
              <a:latin typeface="Open Sans" pitchFamily="34" charset="0"/>
              <a:ea typeface="Open Sans" pitchFamily="34" charset="0"/>
              <a:cs typeface="Open Sans" pitchFamily="34" charset="0"/>
            </a:endParaRPr>
          </a:p>
          <a:p>
            <a:pPr lvl="1"/>
            <a:r>
              <a:rPr lang="en-US" sz="3600" dirty="0" smtClean="0">
                <a:latin typeface="Open Sans" pitchFamily="34" charset="0"/>
                <a:ea typeface="Open Sans" pitchFamily="34" charset="0"/>
                <a:cs typeface="Open Sans" pitchFamily="34" charset="0"/>
              </a:rPr>
              <a:t>Agency time/resources spent on training students; and</a:t>
            </a:r>
          </a:p>
          <a:p>
            <a:pPr lvl="1">
              <a:buNone/>
            </a:pPr>
            <a:endParaRPr lang="en-US" sz="1100" dirty="0" smtClean="0">
              <a:latin typeface="Open Sans" pitchFamily="34" charset="0"/>
              <a:ea typeface="Open Sans" pitchFamily="34" charset="0"/>
              <a:cs typeface="Open Sans" pitchFamily="34" charset="0"/>
            </a:endParaRPr>
          </a:p>
          <a:p>
            <a:pPr lvl="1"/>
            <a:r>
              <a:rPr lang="en-US" sz="3600" dirty="0" smtClean="0">
                <a:latin typeface="Open Sans" pitchFamily="34" charset="0"/>
                <a:ea typeface="Open Sans" pitchFamily="34" charset="0"/>
                <a:cs typeface="Open Sans" pitchFamily="34" charset="0"/>
              </a:rPr>
              <a:t>Lack of communication with university partners.</a:t>
            </a:r>
          </a:p>
        </p:txBody>
      </p:sp>
    </p:spTree>
    <p:extLst>
      <p:ext uri="{BB962C8B-B14F-4D97-AF65-F5344CB8AC3E}">
        <p14:creationId xmlns:p14="http://schemas.microsoft.com/office/powerpoint/2010/main" val="27157426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395" y="274638"/>
            <a:ext cx="8824823" cy="1143000"/>
          </a:xfrm>
        </p:spPr>
        <p:txBody>
          <a:bodyPr>
            <a:normAutofit/>
          </a:bodyPr>
          <a:lstStyle/>
          <a:p>
            <a:r>
              <a:rPr lang="en-US" sz="3200" dirty="0" smtClean="0">
                <a:solidFill>
                  <a:srgbClr val="C00000"/>
                </a:solidFill>
                <a:latin typeface="Open Sans" pitchFamily="34" charset="0"/>
                <a:ea typeface="Open Sans" pitchFamily="34" charset="0"/>
                <a:cs typeface="Open Sans" pitchFamily="34" charset="0"/>
              </a:rPr>
              <a:t>Brief Critique of Research on Community Outcomes of Service-Learning</a:t>
            </a:r>
            <a:endParaRPr lang="en-US" sz="3200" dirty="0">
              <a:solidFill>
                <a:srgbClr val="C00000"/>
              </a:solidFill>
              <a:latin typeface="Open Sans" pitchFamily="34" charset="0"/>
              <a:ea typeface="Open Sans" pitchFamily="34" charset="0"/>
              <a:cs typeface="Open Sans" pitchFamily="34" charset="0"/>
            </a:endParaRPr>
          </a:p>
        </p:txBody>
      </p:sp>
      <p:sp>
        <p:nvSpPr>
          <p:cNvPr id="5" name="Content Placeholder 4"/>
          <p:cNvSpPr>
            <a:spLocks noGrp="1"/>
          </p:cNvSpPr>
          <p:nvPr>
            <p:ph idx="1"/>
          </p:nvPr>
        </p:nvSpPr>
        <p:spPr>
          <a:xfrm>
            <a:off x="1828800" y="1600200"/>
            <a:ext cx="6858000" cy="3713671"/>
          </a:xfrm>
        </p:spPr>
        <p:txBody>
          <a:bodyPr>
            <a:normAutofit lnSpcReduction="10000"/>
          </a:bodyPr>
          <a:lstStyle/>
          <a:p>
            <a:r>
              <a:rPr lang="en-US" sz="2400" dirty="0" smtClean="0">
                <a:latin typeface="Open Sans" pitchFamily="34" charset="0"/>
                <a:ea typeface="Open Sans" pitchFamily="34" charset="0"/>
                <a:cs typeface="Open Sans" pitchFamily="34" charset="0"/>
              </a:rPr>
              <a:t>Inferences were often based on general impressions of researchers, community respondents, or students.</a:t>
            </a:r>
          </a:p>
          <a:p>
            <a:endParaRPr lang="en-US" sz="900" dirty="0" smtClean="0">
              <a:latin typeface="Open Sans" pitchFamily="34" charset="0"/>
              <a:ea typeface="Open Sans" pitchFamily="34" charset="0"/>
              <a:cs typeface="Open Sans" pitchFamily="34" charset="0"/>
            </a:endParaRPr>
          </a:p>
          <a:p>
            <a:r>
              <a:rPr lang="en-US" sz="2600" dirty="0" smtClean="0">
                <a:latin typeface="Open Sans" pitchFamily="34" charset="0"/>
                <a:ea typeface="Open Sans" pitchFamily="34" charset="0"/>
                <a:cs typeface="Open Sans" pitchFamily="34" charset="0"/>
              </a:rPr>
              <a:t>In general, this research has:</a:t>
            </a:r>
          </a:p>
          <a:p>
            <a:pPr lvl="1"/>
            <a:endParaRPr lang="en-US" sz="900" dirty="0" smtClean="0">
              <a:latin typeface="Open Sans" pitchFamily="34" charset="0"/>
              <a:ea typeface="Open Sans" pitchFamily="34" charset="0"/>
              <a:cs typeface="Open Sans" pitchFamily="34" charset="0"/>
            </a:endParaRPr>
          </a:p>
          <a:p>
            <a:pPr lvl="1"/>
            <a:r>
              <a:rPr lang="en-US" sz="2000" b="1" i="1" u="sng" dirty="0" smtClean="0">
                <a:latin typeface="Open Sans" pitchFamily="34" charset="0"/>
                <a:ea typeface="Open Sans" pitchFamily="34" charset="0"/>
                <a:cs typeface="Open Sans" pitchFamily="34" charset="0"/>
              </a:rPr>
              <a:t>Not</a:t>
            </a:r>
            <a:r>
              <a:rPr lang="en-US" sz="2000" dirty="0" smtClean="0">
                <a:latin typeface="Open Sans" pitchFamily="34" charset="0"/>
                <a:ea typeface="Open Sans" pitchFamily="34" charset="0"/>
                <a:cs typeface="Open Sans" pitchFamily="34" charset="0"/>
              </a:rPr>
              <a:t> been guided by theoretical frameworks;</a:t>
            </a:r>
          </a:p>
          <a:p>
            <a:pPr lvl="1"/>
            <a:endParaRPr lang="en-US" sz="900" dirty="0" smtClean="0">
              <a:latin typeface="Open Sans" pitchFamily="34" charset="0"/>
              <a:ea typeface="Open Sans" pitchFamily="34" charset="0"/>
              <a:cs typeface="Open Sans" pitchFamily="34" charset="0"/>
            </a:endParaRPr>
          </a:p>
          <a:p>
            <a:pPr lvl="1"/>
            <a:r>
              <a:rPr lang="en-US" sz="2000" b="1" i="1" u="sng" dirty="0" smtClean="0">
                <a:latin typeface="Open Sans" pitchFamily="34" charset="0"/>
                <a:ea typeface="Open Sans" pitchFamily="34" charset="0"/>
                <a:cs typeface="Open Sans" pitchFamily="34" charset="0"/>
              </a:rPr>
              <a:t>Not</a:t>
            </a:r>
            <a:r>
              <a:rPr lang="en-US" sz="2000" dirty="0" smtClean="0">
                <a:latin typeface="Open Sans" pitchFamily="34" charset="0"/>
                <a:ea typeface="Open Sans" pitchFamily="34" charset="0"/>
                <a:cs typeface="Open Sans" pitchFamily="34" charset="0"/>
              </a:rPr>
              <a:t> addressed complex questions;</a:t>
            </a:r>
          </a:p>
          <a:p>
            <a:pPr lvl="1"/>
            <a:endParaRPr lang="en-US" sz="900" dirty="0" smtClean="0">
              <a:latin typeface="Open Sans" pitchFamily="34" charset="0"/>
              <a:ea typeface="Open Sans" pitchFamily="34" charset="0"/>
              <a:cs typeface="Open Sans" pitchFamily="34" charset="0"/>
            </a:endParaRPr>
          </a:p>
          <a:p>
            <a:pPr lvl="1"/>
            <a:r>
              <a:rPr lang="en-US" sz="2000" b="1" i="1" u="sng" dirty="0" smtClean="0">
                <a:latin typeface="Open Sans" pitchFamily="34" charset="0"/>
                <a:ea typeface="Open Sans" pitchFamily="34" charset="0"/>
                <a:cs typeface="Open Sans" pitchFamily="34" charset="0"/>
              </a:rPr>
              <a:t>Not</a:t>
            </a:r>
            <a:r>
              <a:rPr lang="en-US" sz="2000" dirty="0" smtClean="0">
                <a:latin typeface="Open Sans" pitchFamily="34" charset="0"/>
                <a:ea typeface="Open Sans" pitchFamily="34" charset="0"/>
                <a:cs typeface="Open Sans" pitchFamily="34" charset="0"/>
              </a:rPr>
              <a:t> assessed key constructs; or </a:t>
            </a:r>
          </a:p>
          <a:p>
            <a:pPr lvl="1"/>
            <a:endParaRPr lang="en-US" sz="900" dirty="0" smtClean="0">
              <a:latin typeface="Open Sans" pitchFamily="34" charset="0"/>
              <a:ea typeface="Open Sans" pitchFamily="34" charset="0"/>
              <a:cs typeface="Open Sans" pitchFamily="34" charset="0"/>
            </a:endParaRPr>
          </a:p>
          <a:p>
            <a:pPr lvl="1"/>
            <a:r>
              <a:rPr lang="en-US" sz="2000" b="1" i="1" u="sng" dirty="0" smtClean="0">
                <a:latin typeface="Open Sans" pitchFamily="34" charset="0"/>
                <a:ea typeface="Open Sans" pitchFamily="34" charset="0"/>
                <a:cs typeface="Open Sans" pitchFamily="34" charset="0"/>
              </a:rPr>
              <a:t>Not</a:t>
            </a:r>
            <a:r>
              <a:rPr lang="en-US" sz="2000" dirty="0" smtClean="0">
                <a:latin typeface="Open Sans" pitchFamily="34" charset="0"/>
                <a:ea typeface="Open Sans" pitchFamily="34" charset="0"/>
                <a:cs typeface="Open Sans" pitchFamily="34" charset="0"/>
              </a:rPr>
              <a:t> utilized sophisticated research designs</a:t>
            </a:r>
          </a:p>
          <a:p>
            <a:endParaRPr lang="en-US" dirty="0">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27157426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rgbClr val="C00000"/>
                </a:solidFill>
                <a:latin typeface="Open Sans" pitchFamily="34" charset="0"/>
                <a:ea typeface="Open Sans" pitchFamily="34" charset="0"/>
                <a:cs typeface="Open Sans" pitchFamily="34" charset="0"/>
              </a:rPr>
              <a:t>Conclusion</a:t>
            </a:r>
            <a:endParaRPr lang="en-US" dirty="0">
              <a:solidFill>
                <a:srgbClr val="C00000"/>
              </a:solidFill>
              <a:latin typeface="Open Sans" pitchFamily="34" charset="0"/>
              <a:ea typeface="Open Sans" pitchFamily="34" charset="0"/>
              <a:cs typeface="Open Sans" pitchFamily="34" charset="0"/>
            </a:endParaRPr>
          </a:p>
        </p:txBody>
      </p:sp>
      <p:sp>
        <p:nvSpPr>
          <p:cNvPr id="5" name="Content Placeholder 4"/>
          <p:cNvSpPr>
            <a:spLocks noGrp="1"/>
          </p:cNvSpPr>
          <p:nvPr>
            <p:ph idx="1"/>
          </p:nvPr>
        </p:nvSpPr>
        <p:spPr>
          <a:xfrm>
            <a:off x="457200" y="1600200"/>
            <a:ext cx="8229600" cy="3894825"/>
          </a:xfrm>
        </p:spPr>
        <p:txBody>
          <a:bodyPr>
            <a:normAutofit fontScale="92500" lnSpcReduction="20000"/>
          </a:bodyPr>
          <a:lstStyle/>
          <a:p>
            <a:r>
              <a:rPr lang="en-US" dirty="0" smtClean="0">
                <a:latin typeface="Open Sans" pitchFamily="34" charset="0"/>
                <a:ea typeface="Open Sans" pitchFamily="34" charset="0"/>
                <a:cs typeface="Open Sans" pitchFamily="34" charset="0"/>
              </a:rPr>
              <a:t>A question asked by Cruz and Giles (2000) 12 years ago is still relevant today:</a:t>
            </a:r>
          </a:p>
          <a:p>
            <a:endParaRPr lang="en-US" dirty="0" smtClean="0">
              <a:latin typeface="Open Sans" pitchFamily="34" charset="0"/>
              <a:ea typeface="Open Sans" pitchFamily="34" charset="0"/>
              <a:cs typeface="Open Sans" pitchFamily="34" charset="0"/>
            </a:endParaRPr>
          </a:p>
          <a:p>
            <a:pPr lvl="1"/>
            <a:r>
              <a:rPr lang="en-US" sz="3900" i="1" dirty="0" smtClean="0">
                <a:solidFill>
                  <a:srgbClr val="C00000"/>
                </a:solidFill>
                <a:latin typeface="Open Sans" pitchFamily="34" charset="0"/>
                <a:ea typeface="Open Sans" pitchFamily="34" charset="0"/>
                <a:cs typeface="Open Sans" pitchFamily="34" charset="0"/>
              </a:rPr>
              <a:t>“Where is the community in service-learning research?”</a:t>
            </a:r>
          </a:p>
          <a:p>
            <a:endParaRPr lang="en-US" dirty="0" smtClean="0">
              <a:latin typeface="Open Sans" pitchFamily="34" charset="0"/>
              <a:ea typeface="Open Sans" pitchFamily="34" charset="0"/>
              <a:cs typeface="Open Sans" pitchFamily="34" charset="0"/>
            </a:endParaRPr>
          </a:p>
          <a:p>
            <a:pPr lvl="2"/>
            <a:r>
              <a:rPr lang="en-US" dirty="0" smtClean="0">
                <a:latin typeface="Open Sans" pitchFamily="34" charset="0"/>
                <a:ea typeface="Open Sans" pitchFamily="34" charset="0"/>
                <a:cs typeface="Open Sans" pitchFamily="34" charset="0"/>
              </a:rPr>
              <a:t>Cruz, N. L., &amp; Giles, D. E. (2000). Where is the 		 	   community in service-learning research? </a:t>
            </a:r>
            <a:r>
              <a:rPr lang="en-US" i="1" dirty="0" smtClean="0">
                <a:latin typeface="Open Sans" pitchFamily="34" charset="0"/>
                <a:ea typeface="Open Sans" pitchFamily="34" charset="0"/>
                <a:cs typeface="Open Sans" pitchFamily="34" charset="0"/>
              </a:rPr>
              <a:t>Michigan 	   Journal of Community Service Learning, 7, </a:t>
            </a:r>
            <a:r>
              <a:rPr lang="en-US" dirty="0" smtClean="0">
                <a:latin typeface="Open Sans" pitchFamily="34" charset="0"/>
                <a:ea typeface="Open Sans" pitchFamily="34" charset="0"/>
                <a:cs typeface="Open Sans" pitchFamily="34" charset="0"/>
              </a:rPr>
              <a:t>28-34.</a:t>
            </a:r>
            <a:endParaRPr lang="en-US" dirty="0">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27157426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7813"/>
            <a:ext cx="8763000" cy="1143000"/>
          </a:xfrm>
        </p:spPr>
        <p:txBody>
          <a:bodyPr>
            <a:normAutofit fontScale="90000"/>
          </a:bodyPr>
          <a:lstStyle/>
          <a:p>
            <a:pPr>
              <a:defRPr/>
            </a:pPr>
            <a:r>
              <a:rPr lang="en-US" sz="4000" dirty="0" smtClean="0">
                <a:solidFill>
                  <a:srgbClr val="C00000"/>
                </a:solidFill>
              </a:rPr>
              <a:t>Psycho-Ecological Systems Model of Community Action Research (PESM)</a:t>
            </a:r>
            <a:endParaRPr lang="en-US" sz="4000" dirty="0"/>
          </a:p>
        </p:txBody>
      </p:sp>
      <p:sp>
        <p:nvSpPr>
          <p:cNvPr id="3" name="Content Placeholder 2"/>
          <p:cNvSpPr>
            <a:spLocks noGrp="1"/>
          </p:cNvSpPr>
          <p:nvPr>
            <p:ph idx="1"/>
          </p:nvPr>
        </p:nvSpPr>
        <p:spPr>
          <a:xfrm>
            <a:off x="3001992" y="2380890"/>
            <a:ext cx="5684808" cy="4248509"/>
          </a:xfrm>
        </p:spPr>
        <p:txBody>
          <a:bodyPr>
            <a:normAutofit fontScale="92500" lnSpcReduction="20000"/>
          </a:bodyPr>
          <a:lstStyle/>
          <a:p>
            <a:pPr>
              <a:defRPr/>
            </a:pPr>
            <a:endParaRPr lang="en-US" sz="800" dirty="0" smtClean="0"/>
          </a:p>
          <a:p>
            <a:pPr>
              <a:buFont typeface="Wingdings" pitchFamily="2" charset="2"/>
              <a:buNone/>
              <a:defRPr/>
            </a:pPr>
            <a:endParaRPr lang="en-US" sz="800" dirty="0" smtClean="0"/>
          </a:p>
          <a:p>
            <a:pPr lvl="1">
              <a:defRPr/>
            </a:pPr>
            <a:r>
              <a:rPr lang="en-US" b="1" i="1" dirty="0" smtClean="0">
                <a:solidFill>
                  <a:srgbClr val="C00000"/>
                </a:solidFill>
              </a:rPr>
              <a:t>Principle of Reciprocal Determinism </a:t>
            </a:r>
          </a:p>
          <a:p>
            <a:pPr lvl="2">
              <a:defRPr/>
            </a:pPr>
            <a:r>
              <a:rPr lang="en-US" sz="1800" dirty="0" smtClean="0"/>
              <a:t>Bandura, A. (1978). The self system in 	reciprocal determinism. </a:t>
            </a:r>
            <a:r>
              <a:rPr lang="en-US" sz="1800" i="1" dirty="0" smtClean="0"/>
              <a:t>American 	Psychologist, 33, </a:t>
            </a:r>
            <a:r>
              <a:rPr lang="en-US" sz="1800" dirty="0" smtClean="0"/>
              <a:t>344-358.</a:t>
            </a:r>
          </a:p>
          <a:p>
            <a:pPr lvl="2">
              <a:buFont typeface="Wingdings" pitchFamily="2" charset="2"/>
              <a:buNone/>
              <a:defRPr/>
            </a:pPr>
            <a:endParaRPr lang="en-US" sz="800" dirty="0" smtClean="0"/>
          </a:p>
          <a:p>
            <a:pPr lvl="1">
              <a:defRPr/>
            </a:pPr>
            <a:r>
              <a:rPr lang="en-US" b="1" i="1" dirty="0" smtClean="0">
                <a:solidFill>
                  <a:srgbClr val="C00000"/>
                </a:solidFill>
              </a:rPr>
              <a:t>Biopsychosocial Model</a:t>
            </a:r>
          </a:p>
          <a:p>
            <a:pPr lvl="2">
              <a:defRPr/>
            </a:pPr>
            <a:r>
              <a:rPr lang="en-US" sz="1800" dirty="0" smtClean="0"/>
              <a:t>Kiesler, D. J. (2000). </a:t>
            </a:r>
            <a:r>
              <a:rPr lang="en-US" sz="1800" i="1" dirty="0" smtClean="0"/>
              <a:t>Beyond the disease model of 	mental disorders</a:t>
            </a:r>
            <a:r>
              <a:rPr lang="en-US" sz="1800" dirty="0" smtClean="0"/>
              <a:t>. Westport, CT:  Praeger 	Publishers.</a:t>
            </a:r>
            <a:r>
              <a:rPr lang="en-US" sz="800" dirty="0" smtClean="0"/>
              <a:t> </a:t>
            </a:r>
          </a:p>
          <a:p>
            <a:pPr lvl="2">
              <a:buFont typeface="Wingdings" pitchFamily="2" charset="2"/>
              <a:buNone/>
              <a:defRPr/>
            </a:pPr>
            <a:endParaRPr lang="en-US" sz="800" dirty="0" smtClean="0"/>
          </a:p>
          <a:p>
            <a:pPr lvl="1">
              <a:defRPr/>
            </a:pPr>
            <a:r>
              <a:rPr lang="en-US" b="1" i="1" dirty="0" smtClean="0">
                <a:solidFill>
                  <a:srgbClr val="C00000"/>
                </a:solidFill>
              </a:rPr>
              <a:t>Ecological Systems Model</a:t>
            </a:r>
          </a:p>
          <a:p>
            <a:pPr lvl="2">
              <a:defRPr/>
            </a:pPr>
            <a:r>
              <a:rPr lang="en-US" sz="1800" dirty="0" smtClean="0"/>
              <a:t>Bronfenbrenner, U. (1996). </a:t>
            </a:r>
            <a:r>
              <a:rPr lang="en-US" sz="1800" i="1" dirty="0" smtClean="0"/>
              <a:t>The ecology of 	human development: Experiments by nature 	and design. </a:t>
            </a:r>
            <a:r>
              <a:rPr lang="en-US" sz="1800" dirty="0" smtClean="0"/>
              <a:t>Cambridge, MA: Harvard 	University Press.</a:t>
            </a:r>
          </a:p>
          <a:p>
            <a:pPr lvl="3">
              <a:defRPr/>
            </a:pPr>
            <a:endParaRPr lang="en-US" dirty="0"/>
          </a:p>
        </p:txBody>
      </p:sp>
      <p:sp>
        <p:nvSpPr>
          <p:cNvPr id="5" name="Slide Number Placeholder 4"/>
          <p:cNvSpPr>
            <a:spLocks noGrp="1"/>
          </p:cNvSpPr>
          <p:nvPr>
            <p:ph type="sldNum" sz="quarter" idx="4294967295"/>
          </p:nvPr>
        </p:nvSpPr>
        <p:spPr>
          <a:xfrm>
            <a:off x="6553200" y="6243638"/>
            <a:ext cx="2133600" cy="457200"/>
          </a:xfrm>
          <a:prstGeom prst="rect">
            <a:avLst/>
          </a:prstGeom>
        </p:spPr>
        <p:txBody>
          <a:bodyPr/>
          <a:lstStyle/>
          <a:p>
            <a:pPr>
              <a:defRPr/>
            </a:pPr>
            <a:fld id="{A41DAC7F-0058-4340-A92B-4E1C20D24174}" type="slidenum">
              <a:rPr lang="en-US" smtClean="0"/>
              <a:pPr>
                <a:defRPr/>
              </a:pPr>
              <a:t>15</a:t>
            </a:fld>
            <a:endParaRPr lang="en-US" dirty="0"/>
          </a:p>
        </p:txBody>
      </p:sp>
      <p:sp>
        <p:nvSpPr>
          <p:cNvPr id="6" name="TextBox 5"/>
          <p:cNvSpPr txBox="1"/>
          <p:nvPr/>
        </p:nvSpPr>
        <p:spPr>
          <a:xfrm>
            <a:off x="228601" y="1837426"/>
            <a:ext cx="6299428" cy="1354217"/>
          </a:xfrm>
          <a:prstGeom prst="rect">
            <a:avLst/>
          </a:prstGeom>
          <a:noFill/>
        </p:spPr>
        <p:txBody>
          <a:bodyPr wrap="square" rtlCol="0">
            <a:spAutoFit/>
          </a:bodyPr>
          <a:lstStyle/>
          <a:p>
            <a:r>
              <a:rPr lang="en-US" sz="3200" dirty="0" smtClean="0"/>
              <a:t>PESM integrates three theoretical developments:</a:t>
            </a: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15660"/>
            <a:ext cx="8763000" cy="1143000"/>
          </a:xfrm>
        </p:spPr>
        <p:txBody>
          <a:bodyPr>
            <a:normAutofit fontScale="90000"/>
          </a:bodyPr>
          <a:lstStyle/>
          <a:p>
            <a:pPr>
              <a:defRPr/>
            </a:pPr>
            <a:r>
              <a:rPr lang="en-US" sz="4000" dirty="0" smtClean="0">
                <a:solidFill>
                  <a:srgbClr val="C00000"/>
                </a:solidFill>
              </a:rPr>
              <a:t>Psycho-Ecological Systems Model of Community Action Research (PESM)</a:t>
            </a:r>
            <a:endParaRPr lang="en-US" sz="4000" dirty="0"/>
          </a:p>
        </p:txBody>
      </p:sp>
      <p:sp>
        <p:nvSpPr>
          <p:cNvPr id="3" name="Content Placeholder 2"/>
          <p:cNvSpPr>
            <a:spLocks noGrp="1"/>
          </p:cNvSpPr>
          <p:nvPr>
            <p:ph idx="1"/>
          </p:nvPr>
        </p:nvSpPr>
        <p:spPr>
          <a:xfrm>
            <a:off x="1078302" y="1676400"/>
            <a:ext cx="7073660" cy="3390181"/>
          </a:xfrm>
        </p:spPr>
        <p:txBody>
          <a:bodyPr>
            <a:normAutofit/>
          </a:bodyPr>
          <a:lstStyle/>
          <a:p>
            <a:pPr algn="ctr">
              <a:buNone/>
              <a:defRPr/>
            </a:pPr>
            <a:r>
              <a:rPr lang="en-US" u="sng" dirty="0" smtClean="0"/>
              <a:t>Purpose of PESM </a:t>
            </a:r>
            <a:r>
              <a:rPr lang="en-US" dirty="0" smtClean="0"/>
              <a:t>:</a:t>
            </a:r>
          </a:p>
          <a:p>
            <a:pPr lvl="1">
              <a:buNone/>
              <a:defRPr/>
            </a:pPr>
            <a:r>
              <a:rPr lang="en-US" sz="800" dirty="0" smtClean="0"/>
              <a:t> </a:t>
            </a:r>
          </a:p>
          <a:p>
            <a:pPr lvl="1">
              <a:defRPr/>
            </a:pPr>
            <a:r>
              <a:rPr lang="en-US" sz="2400" dirty="0" smtClean="0"/>
              <a:t>PESM was developed to inform and guide community interventions, including those associated with engaged scholarship and service-learning.</a:t>
            </a:r>
          </a:p>
          <a:p>
            <a:pPr>
              <a:buFont typeface="Wingdings" pitchFamily="2" charset="2"/>
              <a:buNone/>
              <a:defRPr/>
            </a:pPr>
            <a:endParaRPr lang="en-US" sz="800" dirty="0" smtClean="0"/>
          </a:p>
        </p:txBody>
      </p:sp>
      <p:sp>
        <p:nvSpPr>
          <p:cNvPr id="5" name="Slide Number Placeholder 4"/>
          <p:cNvSpPr>
            <a:spLocks noGrp="1"/>
          </p:cNvSpPr>
          <p:nvPr>
            <p:ph type="sldNum" sz="quarter" idx="4294967295"/>
          </p:nvPr>
        </p:nvSpPr>
        <p:spPr>
          <a:xfrm>
            <a:off x="6553200" y="6243638"/>
            <a:ext cx="2133600" cy="457200"/>
          </a:xfrm>
          <a:prstGeom prst="rect">
            <a:avLst/>
          </a:prstGeom>
        </p:spPr>
        <p:txBody>
          <a:bodyPr/>
          <a:lstStyle/>
          <a:p>
            <a:pPr>
              <a:defRPr/>
            </a:pPr>
            <a:fld id="{A264895A-D271-4473-B251-F602D2CD4ED9}" type="slidenum">
              <a:rPr lang="en-US" smtClean="0"/>
              <a:pPr>
                <a:defRPr/>
              </a:pPr>
              <a:t>16</a:t>
            </a:fld>
            <a:endParaRPr lang="en-US" dirty="0"/>
          </a:p>
        </p:txBody>
      </p:sp>
      <p:pic>
        <p:nvPicPr>
          <p:cNvPr id="6" name="Picture 2" descr="Screen shot 2011-09-05 at 9"/>
          <p:cNvPicPr>
            <a:picLocks noChangeAspect="1" noChangeArrowheads="1"/>
          </p:cNvPicPr>
          <p:nvPr/>
        </p:nvPicPr>
        <p:blipFill>
          <a:blip r:embed="rId3"/>
          <a:srcRect/>
          <a:stretch>
            <a:fillRect/>
          </a:stretch>
        </p:blipFill>
        <p:spPr bwMode="auto">
          <a:xfrm>
            <a:off x="3079630" y="4202502"/>
            <a:ext cx="5911970" cy="214654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19096" y="533400"/>
            <a:ext cx="6021237" cy="6324600"/>
          </a:xfrm>
        </p:spPr>
        <p:txBody>
          <a:bodyPr>
            <a:normAutofit/>
          </a:bodyPr>
          <a:lstStyle/>
          <a:p>
            <a:pPr>
              <a:defRPr/>
            </a:pPr>
            <a:r>
              <a:rPr lang="en-US" sz="2000" b="1" dirty="0" smtClean="0">
                <a:solidFill>
                  <a:srgbClr val="C00000"/>
                </a:solidFill>
              </a:rPr>
              <a:t>Publication:</a:t>
            </a:r>
          </a:p>
          <a:p>
            <a:pPr lvl="1">
              <a:defRPr/>
            </a:pPr>
            <a:r>
              <a:rPr lang="en-US" sz="1600" dirty="0" smtClean="0"/>
              <a:t>Reeb, R. N., &amp; Folger, S. F. (2013). Community outcomes in 	   service learning: Research and practice from a systems 	   theory perspective.  In P.H. Clayton, R. G. Bringle, &amp; J.A. 	   Hatcher (Eds.). </a:t>
            </a:r>
            <a:r>
              <a:rPr lang="en-US" sz="1600" i="1" dirty="0" smtClean="0"/>
              <a:t>Research on Service Learning:  	  	 	   Conceptual Frameworks and Assessment </a:t>
            </a:r>
            <a:r>
              <a:rPr lang="en-US" sz="1600" dirty="0" smtClean="0"/>
              <a:t>(pp. 389-418). 	   Sterling, VA: Stylus Publishing.</a:t>
            </a:r>
          </a:p>
          <a:p>
            <a:pPr lvl="1">
              <a:defRPr/>
            </a:pPr>
            <a:endParaRPr lang="en-US" sz="800" dirty="0" smtClean="0"/>
          </a:p>
          <a:p>
            <a:pPr>
              <a:defRPr/>
            </a:pPr>
            <a:r>
              <a:rPr lang="en-US" sz="2000" b="1" dirty="0" smtClean="0">
                <a:solidFill>
                  <a:srgbClr val="C00000"/>
                </a:solidFill>
              </a:rPr>
              <a:t>Local Presentation:</a:t>
            </a:r>
          </a:p>
          <a:p>
            <a:pPr lvl="1">
              <a:defRPr/>
            </a:pPr>
            <a:r>
              <a:rPr lang="en-US" sz="2000" dirty="0" smtClean="0"/>
              <a:t> </a:t>
            </a:r>
            <a:r>
              <a:rPr lang="en-US" sz="1600" dirty="0" smtClean="0"/>
              <a:t>Stander Symposium, University of Dayton, 2011</a:t>
            </a:r>
          </a:p>
          <a:p>
            <a:pPr lvl="1">
              <a:defRPr/>
            </a:pPr>
            <a:endParaRPr lang="en-US" sz="800" dirty="0" smtClean="0"/>
          </a:p>
          <a:p>
            <a:pPr>
              <a:defRPr/>
            </a:pPr>
            <a:r>
              <a:rPr lang="en-US" sz="2000" b="1" dirty="0" smtClean="0">
                <a:solidFill>
                  <a:srgbClr val="C00000"/>
                </a:solidFill>
              </a:rPr>
              <a:t>Regional Presentation:</a:t>
            </a:r>
          </a:p>
          <a:p>
            <a:pPr lvl="1">
              <a:defRPr/>
            </a:pPr>
            <a:r>
              <a:rPr lang="en-US" sz="1600" dirty="0" smtClean="0"/>
              <a:t>Southwestern Ohio Council for Higher Education, 2011</a:t>
            </a:r>
          </a:p>
          <a:p>
            <a:pPr lvl="1">
              <a:buNone/>
              <a:defRPr/>
            </a:pPr>
            <a:r>
              <a:rPr lang="en-US" sz="800" dirty="0" smtClean="0"/>
              <a:t>  </a:t>
            </a:r>
          </a:p>
          <a:p>
            <a:pPr>
              <a:defRPr/>
            </a:pPr>
            <a:r>
              <a:rPr lang="en-US" sz="2000" b="1" dirty="0" smtClean="0">
                <a:solidFill>
                  <a:srgbClr val="C00000"/>
                </a:solidFill>
              </a:rPr>
              <a:t>National Presentation:</a:t>
            </a:r>
          </a:p>
          <a:p>
            <a:pPr lvl="1">
              <a:defRPr/>
            </a:pPr>
            <a:r>
              <a:rPr lang="en-US" sz="1600" dirty="0" smtClean="0"/>
              <a:t>American Psychological Association, 2011</a:t>
            </a:r>
          </a:p>
          <a:p>
            <a:pPr lvl="1">
              <a:buNone/>
              <a:defRPr/>
            </a:pPr>
            <a:endParaRPr lang="en-US" sz="800" dirty="0" smtClean="0"/>
          </a:p>
          <a:p>
            <a:pPr>
              <a:defRPr/>
            </a:pPr>
            <a:r>
              <a:rPr lang="en-US" sz="2000" b="1" dirty="0" smtClean="0">
                <a:solidFill>
                  <a:srgbClr val="C00000"/>
                </a:solidFill>
              </a:rPr>
              <a:t>International Presentations:</a:t>
            </a:r>
          </a:p>
          <a:p>
            <a:pPr lvl="1">
              <a:defRPr/>
            </a:pPr>
            <a:r>
              <a:rPr lang="en-US" sz="1600" dirty="0" smtClean="0"/>
              <a:t>IARSLCE, 2010, 2011</a:t>
            </a:r>
          </a:p>
          <a:p>
            <a:pPr lvl="1">
              <a:defRPr/>
            </a:pPr>
            <a:r>
              <a:rPr lang="en-US" sz="1600" dirty="0" smtClean="0"/>
              <a:t>International Symposium on Service-Learning, Ningbo, Zhejiang, China, 2011</a:t>
            </a:r>
          </a:p>
          <a:p>
            <a:pPr lvl="1">
              <a:defRPr/>
            </a:pPr>
            <a:endParaRPr lang="en-US" sz="2400" dirty="0" smtClean="0"/>
          </a:p>
          <a:p>
            <a:pPr lvl="1">
              <a:buFontTx/>
              <a:buNone/>
              <a:defRPr/>
            </a:pPr>
            <a:endParaRPr lang="en-US" dirty="0" smtClean="0"/>
          </a:p>
          <a:p>
            <a:pPr lvl="1">
              <a:buFontTx/>
              <a:buNone/>
              <a:defRPr/>
            </a:pPr>
            <a:endParaRPr lang="en-US" dirty="0"/>
          </a:p>
        </p:txBody>
      </p:sp>
      <p:sp>
        <p:nvSpPr>
          <p:cNvPr id="5" name="Slide Number Placeholder 4"/>
          <p:cNvSpPr>
            <a:spLocks noGrp="1"/>
          </p:cNvSpPr>
          <p:nvPr>
            <p:ph type="sldNum" sz="quarter" idx="4294967295"/>
          </p:nvPr>
        </p:nvSpPr>
        <p:spPr>
          <a:xfrm>
            <a:off x="6553200" y="6243638"/>
            <a:ext cx="2133600" cy="457200"/>
          </a:xfrm>
          <a:prstGeom prst="rect">
            <a:avLst/>
          </a:prstGeom>
        </p:spPr>
        <p:txBody>
          <a:bodyPr/>
          <a:lstStyle/>
          <a:p>
            <a:pPr>
              <a:defRPr/>
            </a:pPr>
            <a:fld id="{93033CF4-E4C3-4597-BB69-4C4CD85871C7}" type="slidenum">
              <a:rPr lang="en-US" smtClean="0"/>
              <a:pPr>
                <a:defRPr/>
              </a:pPr>
              <a:t>17</a:t>
            </a:fld>
            <a:endParaRPr lang="en-US" dirty="0"/>
          </a:p>
        </p:txBody>
      </p:sp>
      <p:sp>
        <p:nvSpPr>
          <p:cNvPr id="6" name="TextBox 5"/>
          <p:cNvSpPr txBox="1"/>
          <p:nvPr/>
        </p:nvSpPr>
        <p:spPr>
          <a:xfrm>
            <a:off x="103517" y="301925"/>
            <a:ext cx="2815578" cy="3046988"/>
          </a:xfrm>
          <a:prstGeom prst="rect">
            <a:avLst/>
          </a:prstGeom>
          <a:noFill/>
        </p:spPr>
        <p:txBody>
          <a:bodyPr wrap="none" rtlCol="0">
            <a:spAutoFit/>
          </a:bodyPr>
          <a:lstStyle/>
          <a:p>
            <a:r>
              <a:rPr lang="en-US" sz="3200" b="1" dirty="0" smtClean="0"/>
              <a:t>Background </a:t>
            </a:r>
          </a:p>
          <a:p>
            <a:r>
              <a:rPr lang="en-US" sz="3200" b="1" dirty="0" smtClean="0"/>
              <a:t>Publications</a:t>
            </a:r>
          </a:p>
          <a:p>
            <a:r>
              <a:rPr lang="en-US" sz="3200" b="1" dirty="0" smtClean="0"/>
              <a:t>and</a:t>
            </a:r>
          </a:p>
          <a:p>
            <a:r>
              <a:rPr lang="en-US" sz="3200" b="1" dirty="0" smtClean="0"/>
              <a:t>Presentations</a:t>
            </a:r>
          </a:p>
          <a:p>
            <a:r>
              <a:rPr lang="en-US" sz="3200" b="1" dirty="0" smtClean="0"/>
              <a:t>on</a:t>
            </a:r>
          </a:p>
          <a:p>
            <a:r>
              <a:rPr lang="en-US" sz="3200" b="1" dirty="0" smtClean="0"/>
              <a:t>PESM</a:t>
            </a:r>
            <a:endParaRPr lang="en-US" sz="3200" b="1"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igure_1--Integrative_Systems_Model8"/>
          <p:cNvPicPr>
            <a:picLocks noChangeAspect="1" noChangeArrowheads="1"/>
          </p:cNvPicPr>
          <p:nvPr/>
        </p:nvPicPr>
        <p:blipFill>
          <a:blip r:embed="rId3"/>
          <a:srcRect b="5344"/>
          <a:stretch>
            <a:fillRect/>
          </a:stretch>
        </p:blipFill>
        <p:spPr bwMode="auto">
          <a:xfrm>
            <a:off x="2628780" y="795338"/>
            <a:ext cx="5937250" cy="5905500"/>
          </a:xfrm>
          <a:prstGeom prst="rect">
            <a:avLst/>
          </a:prstGeom>
          <a:noFill/>
          <a:ln w="9525">
            <a:noFill/>
            <a:miter lim="800000"/>
            <a:headEnd/>
            <a:tailEnd/>
          </a:ln>
        </p:spPr>
      </p:pic>
      <p:sp>
        <p:nvSpPr>
          <p:cNvPr id="4" name="Slide Number Placeholder 1"/>
          <p:cNvSpPr txBox="1">
            <a:spLocks/>
          </p:cNvSpPr>
          <p:nvPr/>
        </p:nvSpPr>
        <p:spPr bwMode="auto">
          <a:xfrm>
            <a:off x="6934200" y="6324600"/>
            <a:ext cx="2133600" cy="457200"/>
          </a:xfrm>
          <a:prstGeom prst="rect">
            <a:avLst/>
          </a:prstGeom>
          <a:noFill/>
          <a:ln w="9525">
            <a:noFill/>
            <a:miter lim="800000"/>
            <a:headEnd/>
            <a:tailEnd/>
          </a:ln>
          <a:effectLst/>
        </p:spPr>
        <p:txBody>
          <a:bodyPr anchor="b"/>
          <a:lstStyle/>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p:txBody>
      </p:sp>
      <p:sp>
        <p:nvSpPr>
          <p:cNvPr id="23556" name="TextBox 4"/>
          <p:cNvSpPr txBox="1">
            <a:spLocks noChangeArrowheads="1"/>
          </p:cNvSpPr>
          <p:nvPr/>
        </p:nvSpPr>
        <p:spPr bwMode="auto">
          <a:xfrm>
            <a:off x="1" y="228600"/>
            <a:ext cx="9144000" cy="1200329"/>
          </a:xfrm>
          <a:prstGeom prst="rect">
            <a:avLst/>
          </a:prstGeom>
          <a:noFill/>
          <a:ln w="9525">
            <a:noFill/>
            <a:miter lim="800000"/>
            <a:headEnd/>
            <a:tailEnd/>
          </a:ln>
        </p:spPr>
        <p:txBody>
          <a:bodyPr wrap="square">
            <a:spAutoFit/>
          </a:bodyPr>
          <a:lstStyle/>
          <a:p>
            <a:r>
              <a:rPr lang="en-US" sz="2400" b="1" dirty="0">
                <a:solidFill>
                  <a:srgbClr val="C00000"/>
                </a:solidFill>
              </a:rPr>
              <a:t>Psycho-Ecological Systems </a:t>
            </a:r>
            <a:r>
              <a:rPr lang="en-US" sz="2400" b="1" dirty="0" smtClean="0">
                <a:solidFill>
                  <a:srgbClr val="C00000"/>
                </a:solidFill>
              </a:rPr>
              <a:t>Model</a:t>
            </a:r>
          </a:p>
          <a:p>
            <a:r>
              <a:rPr lang="en-US" sz="2400" b="1" dirty="0" smtClean="0">
                <a:solidFill>
                  <a:srgbClr val="C00000"/>
                </a:solidFill>
              </a:rPr>
              <a:t>(PESM) for Community</a:t>
            </a:r>
          </a:p>
          <a:p>
            <a:r>
              <a:rPr lang="en-US" sz="2400" b="1" dirty="0" smtClean="0">
                <a:solidFill>
                  <a:srgbClr val="C00000"/>
                </a:solidFill>
              </a:rPr>
              <a:t>Action </a:t>
            </a:r>
            <a:r>
              <a:rPr lang="en-US" sz="2400" b="1" dirty="0">
                <a:solidFill>
                  <a:srgbClr val="C00000"/>
                </a:solidFill>
              </a:rPr>
              <a:t>Research</a:t>
            </a:r>
            <a:r>
              <a:rPr lang="en-US" sz="2400" dirty="0">
                <a:solidFill>
                  <a:srgbClr val="C00000"/>
                </a:solidFill>
              </a:rPr>
              <a:t> </a:t>
            </a:r>
          </a:p>
        </p:txBody>
      </p:sp>
      <p:sp>
        <p:nvSpPr>
          <p:cNvPr id="6" name="Slide Number Placeholder 5"/>
          <p:cNvSpPr>
            <a:spLocks noGrp="1"/>
          </p:cNvSpPr>
          <p:nvPr>
            <p:ph type="sldNum" sz="quarter" idx="4294967295"/>
          </p:nvPr>
        </p:nvSpPr>
        <p:spPr>
          <a:xfrm>
            <a:off x="6553200" y="6243638"/>
            <a:ext cx="2133600" cy="457200"/>
          </a:xfrm>
          <a:prstGeom prst="rect">
            <a:avLst/>
          </a:prstGeom>
        </p:spPr>
        <p:txBody>
          <a:bodyPr/>
          <a:lstStyle/>
          <a:p>
            <a:pPr>
              <a:defRPr/>
            </a:pPr>
            <a:fld id="{1BA34C2F-0BD0-43BF-AF80-1A1A817EDCDB}" type="slidenum">
              <a:rPr lang="en-US" smtClean="0"/>
              <a:pPr>
                <a:defRPr/>
              </a:pPr>
              <a:t>18</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685800" y="258792"/>
            <a:ext cx="7772400" cy="1295400"/>
          </a:xfrm>
        </p:spPr>
        <p:txBody>
          <a:bodyPr>
            <a:normAutofit fontScale="90000"/>
          </a:bodyPr>
          <a:lstStyle/>
          <a:p>
            <a:pPr>
              <a:defRPr/>
            </a:pPr>
            <a:r>
              <a:rPr lang="en-US" b="1" dirty="0" smtClean="0">
                <a:solidFill>
                  <a:srgbClr val="0070C0"/>
                </a:solidFill>
              </a:rPr>
              <a:t>Principle of Reciprocal </a:t>
            </a:r>
            <a:r>
              <a:rPr lang="en-US" b="1" dirty="0">
                <a:solidFill>
                  <a:srgbClr val="0070C0"/>
                </a:solidFill>
              </a:rPr>
              <a:t>Determinism</a:t>
            </a:r>
          </a:p>
        </p:txBody>
      </p:sp>
      <p:sp>
        <p:nvSpPr>
          <p:cNvPr id="24579" name="Text Box 3"/>
          <p:cNvSpPr txBox="1">
            <a:spLocks noChangeArrowheads="1"/>
          </p:cNvSpPr>
          <p:nvPr/>
        </p:nvSpPr>
        <p:spPr bwMode="auto">
          <a:xfrm>
            <a:off x="4419600" y="2438400"/>
            <a:ext cx="505267" cy="769441"/>
          </a:xfrm>
          <a:prstGeom prst="rect">
            <a:avLst/>
          </a:prstGeom>
          <a:noFill/>
          <a:ln w="9525">
            <a:noFill/>
            <a:miter lim="800000"/>
            <a:headEnd/>
            <a:tailEnd/>
          </a:ln>
        </p:spPr>
        <p:txBody>
          <a:bodyPr wrap="none">
            <a:spAutoFit/>
          </a:bodyPr>
          <a:lstStyle/>
          <a:p>
            <a:r>
              <a:rPr lang="en-US" sz="4400" dirty="0">
                <a:solidFill>
                  <a:schemeClr val="bg1"/>
                </a:solidFill>
              </a:rPr>
              <a:t>P</a:t>
            </a:r>
          </a:p>
        </p:txBody>
      </p:sp>
      <p:sp>
        <p:nvSpPr>
          <p:cNvPr id="24580" name="Text Box 4"/>
          <p:cNvSpPr txBox="1">
            <a:spLocks noChangeArrowheads="1"/>
          </p:cNvSpPr>
          <p:nvPr/>
        </p:nvSpPr>
        <p:spPr bwMode="auto">
          <a:xfrm>
            <a:off x="3048000" y="4648200"/>
            <a:ext cx="529312" cy="769441"/>
          </a:xfrm>
          <a:prstGeom prst="rect">
            <a:avLst/>
          </a:prstGeom>
          <a:noFill/>
          <a:ln w="9525">
            <a:noFill/>
            <a:miter lim="800000"/>
            <a:headEnd/>
            <a:tailEnd/>
          </a:ln>
        </p:spPr>
        <p:txBody>
          <a:bodyPr wrap="none">
            <a:spAutoFit/>
          </a:bodyPr>
          <a:lstStyle/>
          <a:p>
            <a:r>
              <a:rPr lang="en-US" sz="4400" dirty="0">
                <a:solidFill>
                  <a:schemeClr val="bg1"/>
                </a:solidFill>
              </a:rPr>
              <a:t>B</a:t>
            </a:r>
          </a:p>
        </p:txBody>
      </p:sp>
      <p:sp>
        <p:nvSpPr>
          <p:cNvPr id="24581" name="Text Box 5"/>
          <p:cNvSpPr txBox="1">
            <a:spLocks noChangeArrowheads="1"/>
          </p:cNvSpPr>
          <p:nvPr/>
        </p:nvSpPr>
        <p:spPr bwMode="auto">
          <a:xfrm>
            <a:off x="5715000" y="4648200"/>
            <a:ext cx="508473" cy="769441"/>
          </a:xfrm>
          <a:prstGeom prst="rect">
            <a:avLst/>
          </a:prstGeom>
          <a:noFill/>
          <a:ln w="9525">
            <a:noFill/>
            <a:miter lim="800000"/>
            <a:headEnd/>
            <a:tailEnd/>
          </a:ln>
        </p:spPr>
        <p:txBody>
          <a:bodyPr wrap="none">
            <a:spAutoFit/>
          </a:bodyPr>
          <a:lstStyle/>
          <a:p>
            <a:r>
              <a:rPr lang="en-US" sz="4400" dirty="0">
                <a:solidFill>
                  <a:schemeClr val="bg1"/>
                </a:solidFill>
              </a:rPr>
              <a:t>E</a:t>
            </a:r>
          </a:p>
        </p:txBody>
      </p:sp>
      <p:sp>
        <p:nvSpPr>
          <p:cNvPr id="24582" name="Line 7"/>
          <p:cNvSpPr>
            <a:spLocks noChangeShapeType="1"/>
          </p:cNvSpPr>
          <p:nvPr/>
        </p:nvSpPr>
        <p:spPr bwMode="auto">
          <a:xfrm>
            <a:off x="4876800" y="2971800"/>
            <a:ext cx="1000125" cy="1752600"/>
          </a:xfrm>
          <a:prstGeom prst="line">
            <a:avLst/>
          </a:prstGeom>
          <a:noFill/>
          <a:ln w="25400">
            <a:solidFill>
              <a:schemeClr val="bg1"/>
            </a:solidFill>
            <a:round/>
            <a:headEnd type="triangle" w="med" len="med"/>
            <a:tailEnd type="triangle" w="med" len="med"/>
          </a:ln>
        </p:spPr>
        <p:txBody>
          <a:bodyPr>
            <a:spAutoFit/>
          </a:bodyPr>
          <a:lstStyle/>
          <a:p>
            <a:endParaRPr lang="en-US" dirty="0"/>
          </a:p>
        </p:txBody>
      </p:sp>
      <p:sp>
        <p:nvSpPr>
          <p:cNvPr id="24583" name="Line 8"/>
          <p:cNvSpPr>
            <a:spLocks noChangeShapeType="1"/>
          </p:cNvSpPr>
          <p:nvPr/>
        </p:nvSpPr>
        <p:spPr bwMode="auto">
          <a:xfrm>
            <a:off x="3581400" y="5105400"/>
            <a:ext cx="2133600" cy="0"/>
          </a:xfrm>
          <a:prstGeom prst="line">
            <a:avLst/>
          </a:prstGeom>
          <a:noFill/>
          <a:ln w="25400">
            <a:solidFill>
              <a:schemeClr val="bg1"/>
            </a:solidFill>
            <a:round/>
            <a:headEnd type="triangle" w="med" len="med"/>
            <a:tailEnd type="triangle" w="med" len="med"/>
          </a:ln>
        </p:spPr>
        <p:txBody>
          <a:bodyPr>
            <a:spAutoFit/>
          </a:bodyPr>
          <a:lstStyle/>
          <a:p>
            <a:endParaRPr lang="en-US" dirty="0"/>
          </a:p>
        </p:txBody>
      </p:sp>
      <p:sp>
        <p:nvSpPr>
          <p:cNvPr id="24584" name="Line 6"/>
          <p:cNvSpPr>
            <a:spLocks noChangeShapeType="1"/>
          </p:cNvSpPr>
          <p:nvPr/>
        </p:nvSpPr>
        <p:spPr bwMode="auto">
          <a:xfrm flipH="1">
            <a:off x="3429000" y="2971800"/>
            <a:ext cx="990600" cy="1752600"/>
          </a:xfrm>
          <a:prstGeom prst="line">
            <a:avLst/>
          </a:prstGeom>
          <a:noFill/>
          <a:ln w="25400">
            <a:solidFill>
              <a:schemeClr val="bg1"/>
            </a:solidFill>
            <a:round/>
            <a:headEnd type="triangle" w="med" len="med"/>
            <a:tailEnd type="triangle" w="med" len="med"/>
          </a:ln>
        </p:spPr>
        <p:txBody>
          <a:bodyPr>
            <a:spAutoFit/>
          </a:bodyPr>
          <a:lstStyle/>
          <a:p>
            <a:endParaRPr lang="en-US" dirty="0"/>
          </a:p>
        </p:txBody>
      </p:sp>
      <p:sp>
        <p:nvSpPr>
          <p:cNvPr id="24585" name="TextBox 9"/>
          <p:cNvSpPr txBox="1">
            <a:spLocks noChangeArrowheads="1"/>
          </p:cNvSpPr>
          <p:nvPr/>
        </p:nvSpPr>
        <p:spPr bwMode="auto">
          <a:xfrm>
            <a:off x="207587" y="1752600"/>
            <a:ext cx="2789353" cy="1477328"/>
          </a:xfrm>
          <a:prstGeom prst="rect">
            <a:avLst/>
          </a:prstGeom>
          <a:noFill/>
          <a:ln w="9525">
            <a:noFill/>
            <a:miter lim="800000"/>
            <a:headEnd/>
            <a:tailEnd/>
          </a:ln>
        </p:spPr>
        <p:txBody>
          <a:bodyPr wrap="none">
            <a:spAutoFit/>
          </a:bodyPr>
          <a:lstStyle/>
          <a:p>
            <a:r>
              <a:rPr lang="en-US" dirty="0">
                <a:solidFill>
                  <a:schemeClr val="bg1"/>
                </a:solidFill>
              </a:rPr>
              <a:t>P = Person </a:t>
            </a:r>
            <a:r>
              <a:rPr lang="en-US" dirty="0" smtClean="0">
                <a:solidFill>
                  <a:schemeClr val="bg1"/>
                </a:solidFill>
              </a:rPr>
              <a:t>Factors</a:t>
            </a:r>
          </a:p>
          <a:p>
            <a:endParaRPr lang="en-US" dirty="0" smtClean="0">
              <a:solidFill>
                <a:schemeClr val="bg1"/>
              </a:solidFill>
            </a:endParaRPr>
          </a:p>
          <a:p>
            <a:r>
              <a:rPr lang="en-US" dirty="0" smtClean="0">
                <a:solidFill>
                  <a:schemeClr val="bg1"/>
                </a:solidFill>
              </a:rPr>
              <a:t>E </a:t>
            </a:r>
            <a:r>
              <a:rPr lang="en-US" dirty="0">
                <a:solidFill>
                  <a:schemeClr val="bg1"/>
                </a:solidFill>
              </a:rPr>
              <a:t>= Environmental </a:t>
            </a:r>
            <a:r>
              <a:rPr lang="en-US" dirty="0" smtClean="0">
                <a:solidFill>
                  <a:schemeClr val="bg1"/>
                </a:solidFill>
              </a:rPr>
              <a:t>Factors</a:t>
            </a:r>
            <a:endParaRPr lang="en-US" dirty="0">
              <a:solidFill>
                <a:schemeClr val="bg1"/>
              </a:solidFill>
            </a:endParaRPr>
          </a:p>
          <a:p>
            <a:endParaRPr lang="en-US" dirty="0" smtClean="0">
              <a:solidFill>
                <a:schemeClr val="bg1"/>
              </a:solidFill>
            </a:endParaRPr>
          </a:p>
          <a:p>
            <a:r>
              <a:rPr lang="en-US" dirty="0" smtClean="0">
                <a:solidFill>
                  <a:schemeClr val="bg1"/>
                </a:solidFill>
              </a:rPr>
              <a:t>B </a:t>
            </a:r>
            <a:r>
              <a:rPr lang="en-US" dirty="0">
                <a:solidFill>
                  <a:schemeClr val="bg1"/>
                </a:solidFill>
              </a:rPr>
              <a:t>= Behavior</a:t>
            </a:r>
          </a:p>
        </p:txBody>
      </p:sp>
      <p:sp>
        <p:nvSpPr>
          <p:cNvPr id="12" name="Slide Number Placeholder 11"/>
          <p:cNvSpPr>
            <a:spLocks noGrp="1"/>
          </p:cNvSpPr>
          <p:nvPr>
            <p:ph type="sldNum" sz="quarter" idx="4294967295"/>
          </p:nvPr>
        </p:nvSpPr>
        <p:spPr>
          <a:xfrm>
            <a:off x="6553200" y="6243638"/>
            <a:ext cx="2133600" cy="457200"/>
          </a:xfrm>
          <a:prstGeom prst="rect">
            <a:avLst/>
          </a:prstGeom>
        </p:spPr>
        <p:txBody>
          <a:bodyPr/>
          <a:lstStyle/>
          <a:p>
            <a:pPr>
              <a:defRPr/>
            </a:pPr>
            <a:fld id="{163A9E17-9F70-48DB-8F6A-EC3DF61C2CD5}" type="slidenum">
              <a:rPr lang="en-US" smtClean="0"/>
              <a:pPr>
                <a:defRPr/>
              </a:pPr>
              <a:t>19</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IUPUI Series on Service Learning Research</a:t>
            </a:r>
            <a:endParaRPr lang="en-US" dirty="0"/>
          </a:p>
        </p:txBody>
      </p:sp>
      <p:sp>
        <p:nvSpPr>
          <p:cNvPr id="3" name="Content Placeholder 2"/>
          <p:cNvSpPr>
            <a:spLocks noGrp="1"/>
          </p:cNvSpPr>
          <p:nvPr>
            <p:ph idx="1"/>
          </p:nvPr>
        </p:nvSpPr>
        <p:spPr>
          <a:xfrm>
            <a:off x="1242260" y="1592507"/>
            <a:ext cx="7901740" cy="2948280"/>
          </a:xfrm>
        </p:spPr>
        <p:txBody>
          <a:bodyPr>
            <a:normAutofit fontScale="92500" lnSpcReduction="20000"/>
          </a:bodyPr>
          <a:lstStyle/>
          <a:p>
            <a:pPr>
              <a:buFont typeface="Wingdings" charset="2"/>
              <a:buChar char="Ø"/>
            </a:pPr>
            <a:r>
              <a:rPr lang="en-US" i="1" dirty="0" smtClean="0"/>
              <a:t>Research on Service Learning: </a:t>
            </a:r>
          </a:p>
          <a:p>
            <a:pPr marL="0" indent="0">
              <a:buNone/>
            </a:pPr>
            <a:r>
              <a:rPr lang="en-US" i="1" dirty="0"/>
              <a:t> </a:t>
            </a:r>
            <a:r>
              <a:rPr lang="en-US" i="1" dirty="0" smtClean="0"/>
              <a:t>   Conceptual Frameworks and Assessment</a:t>
            </a:r>
          </a:p>
          <a:p>
            <a:pPr marL="0" indent="0">
              <a:buNone/>
            </a:pPr>
            <a:r>
              <a:rPr lang="en-US" dirty="0"/>
              <a:t>	</a:t>
            </a:r>
            <a:r>
              <a:rPr lang="en-US" dirty="0" smtClean="0"/>
              <a:t>     </a:t>
            </a:r>
            <a:r>
              <a:rPr lang="en-US" dirty="0" err="1" smtClean="0"/>
              <a:t>Vol</a:t>
            </a:r>
            <a:r>
              <a:rPr lang="en-US" dirty="0" smtClean="0"/>
              <a:t> 2A: Students &amp; Faculty</a:t>
            </a:r>
          </a:p>
          <a:p>
            <a:pPr marL="0" indent="0">
              <a:buNone/>
            </a:pPr>
            <a:r>
              <a:rPr lang="en-US" dirty="0" smtClean="0"/>
              <a:t>	     </a:t>
            </a:r>
            <a:r>
              <a:rPr lang="en-US" dirty="0" err="1" smtClean="0"/>
              <a:t>Vol</a:t>
            </a:r>
            <a:r>
              <a:rPr lang="en-US" dirty="0" smtClean="0"/>
              <a:t> 2B: Communities, Institutions, &amp;</a:t>
            </a:r>
          </a:p>
          <a:p>
            <a:pPr marL="0" indent="0">
              <a:buNone/>
            </a:pPr>
            <a:r>
              <a:rPr lang="en-US" dirty="0"/>
              <a:t>	</a:t>
            </a:r>
            <a:r>
              <a:rPr lang="en-US" dirty="0" smtClean="0"/>
              <a:t>	   Partnerships</a:t>
            </a:r>
          </a:p>
          <a:p>
            <a:pPr marL="0" indent="0">
              <a:buNone/>
            </a:pPr>
            <a:r>
              <a:rPr lang="en-US" dirty="0" smtClean="0"/>
              <a:t>    (Stylus 2013)</a:t>
            </a:r>
            <a:endParaRPr lang="en-US" dirty="0"/>
          </a:p>
        </p:txBody>
      </p:sp>
    </p:spTree>
    <p:extLst>
      <p:ext uri="{BB962C8B-B14F-4D97-AF65-F5344CB8AC3E}">
        <p14:creationId xmlns:p14="http://schemas.microsoft.com/office/powerpoint/2010/main" val="13622399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07181"/>
          </a:xfrm>
        </p:spPr>
        <p:txBody>
          <a:bodyPr/>
          <a:lstStyle/>
          <a:p>
            <a:pPr>
              <a:defRPr/>
            </a:pPr>
            <a:r>
              <a:rPr lang="en-US" dirty="0" smtClean="0">
                <a:solidFill>
                  <a:srgbClr val="C00000"/>
                </a:solidFill>
              </a:rPr>
              <a:t>Biopsychosocial Model</a:t>
            </a:r>
            <a:endParaRPr lang="en-US" dirty="0">
              <a:solidFill>
                <a:srgbClr val="C00000"/>
              </a:solidFill>
            </a:endParaRPr>
          </a:p>
        </p:txBody>
      </p:sp>
      <p:sp>
        <p:nvSpPr>
          <p:cNvPr id="3" name="Content Placeholder 2"/>
          <p:cNvSpPr>
            <a:spLocks noGrp="1"/>
          </p:cNvSpPr>
          <p:nvPr>
            <p:ph idx="1"/>
          </p:nvPr>
        </p:nvSpPr>
        <p:spPr>
          <a:xfrm>
            <a:off x="2001328" y="1417638"/>
            <a:ext cx="6090248" cy="4222629"/>
          </a:xfrm>
        </p:spPr>
        <p:txBody>
          <a:bodyPr>
            <a:normAutofit lnSpcReduction="10000"/>
          </a:bodyPr>
          <a:lstStyle/>
          <a:p>
            <a:pPr>
              <a:defRPr/>
            </a:pPr>
            <a:r>
              <a:rPr lang="en-US" dirty="0" smtClean="0"/>
              <a:t>Internal Factors:</a:t>
            </a:r>
          </a:p>
          <a:p>
            <a:pPr lvl="1">
              <a:defRPr/>
            </a:pPr>
            <a:r>
              <a:rPr lang="en-US" dirty="0" smtClean="0"/>
              <a:t>Vulnerability Factors</a:t>
            </a:r>
          </a:p>
          <a:p>
            <a:pPr lvl="1">
              <a:defRPr/>
            </a:pPr>
            <a:r>
              <a:rPr lang="en-US" dirty="0" smtClean="0"/>
              <a:t>Resiliency Factors</a:t>
            </a:r>
          </a:p>
          <a:p>
            <a:pPr lvl="1">
              <a:defRPr/>
            </a:pPr>
            <a:r>
              <a:rPr lang="en-US" dirty="0" smtClean="0"/>
              <a:t>Developmental Factors</a:t>
            </a:r>
          </a:p>
          <a:p>
            <a:pPr>
              <a:defRPr/>
            </a:pPr>
            <a:endParaRPr lang="en-US" dirty="0" smtClean="0"/>
          </a:p>
          <a:p>
            <a:pPr>
              <a:defRPr/>
            </a:pPr>
            <a:r>
              <a:rPr lang="en-US" dirty="0" smtClean="0"/>
              <a:t>External Factors:</a:t>
            </a:r>
          </a:p>
          <a:p>
            <a:pPr lvl="1">
              <a:defRPr/>
            </a:pPr>
            <a:r>
              <a:rPr lang="en-US" dirty="0" smtClean="0"/>
              <a:t>Risk Factors</a:t>
            </a:r>
          </a:p>
          <a:p>
            <a:pPr lvl="1">
              <a:defRPr/>
            </a:pPr>
            <a:r>
              <a:rPr lang="en-US" dirty="0" smtClean="0"/>
              <a:t>Resource Protective Factors</a:t>
            </a:r>
            <a:endParaRPr lang="en-US" dirty="0"/>
          </a:p>
        </p:txBody>
      </p:sp>
      <p:sp>
        <p:nvSpPr>
          <p:cNvPr id="5" name="Slide Number Placeholder 4"/>
          <p:cNvSpPr>
            <a:spLocks noGrp="1"/>
          </p:cNvSpPr>
          <p:nvPr>
            <p:ph type="sldNum" sz="quarter" idx="4294967295"/>
          </p:nvPr>
        </p:nvSpPr>
        <p:spPr>
          <a:xfrm>
            <a:off x="6553200" y="6243638"/>
            <a:ext cx="2133600" cy="457200"/>
          </a:xfrm>
          <a:prstGeom prst="rect">
            <a:avLst/>
          </a:prstGeom>
        </p:spPr>
        <p:txBody>
          <a:bodyPr/>
          <a:lstStyle/>
          <a:p>
            <a:pPr>
              <a:defRPr/>
            </a:pPr>
            <a:fld id="{98B95AFD-C57A-404C-9B63-7AFB6D8B47FD}" type="slidenum">
              <a:rPr lang="en-US" smtClean="0"/>
              <a:pPr>
                <a:defRPr/>
              </a:pPr>
              <a:t>20</a:t>
            </a:fld>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igure_1--Integrative_Systems_Model8"/>
          <p:cNvPicPr>
            <a:picLocks noChangeAspect="1" noChangeArrowheads="1"/>
          </p:cNvPicPr>
          <p:nvPr/>
        </p:nvPicPr>
        <p:blipFill>
          <a:blip r:embed="rId3"/>
          <a:srcRect b="5344"/>
          <a:stretch>
            <a:fillRect/>
          </a:stretch>
        </p:blipFill>
        <p:spPr bwMode="auto">
          <a:xfrm>
            <a:off x="3062377" y="795338"/>
            <a:ext cx="5937250" cy="5905500"/>
          </a:xfrm>
          <a:prstGeom prst="rect">
            <a:avLst/>
          </a:prstGeom>
          <a:noFill/>
          <a:ln w="9525">
            <a:noFill/>
            <a:miter lim="800000"/>
            <a:headEnd/>
            <a:tailEnd/>
          </a:ln>
        </p:spPr>
      </p:pic>
      <p:sp>
        <p:nvSpPr>
          <p:cNvPr id="4" name="Slide Number Placeholder 1"/>
          <p:cNvSpPr txBox="1">
            <a:spLocks/>
          </p:cNvSpPr>
          <p:nvPr/>
        </p:nvSpPr>
        <p:spPr bwMode="auto">
          <a:xfrm>
            <a:off x="6934200" y="6324600"/>
            <a:ext cx="2133600" cy="457200"/>
          </a:xfrm>
          <a:prstGeom prst="rect">
            <a:avLst/>
          </a:prstGeom>
          <a:noFill/>
          <a:ln w="9525">
            <a:noFill/>
            <a:miter lim="800000"/>
            <a:headEnd/>
            <a:tailEnd/>
          </a:ln>
          <a:effectLst/>
        </p:spPr>
        <p:txBody>
          <a:bodyPr anchor="b"/>
          <a:lstStyle/>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p:txBody>
      </p:sp>
      <p:sp>
        <p:nvSpPr>
          <p:cNvPr id="23556" name="TextBox 4"/>
          <p:cNvSpPr txBox="1">
            <a:spLocks noChangeArrowheads="1"/>
          </p:cNvSpPr>
          <p:nvPr/>
        </p:nvSpPr>
        <p:spPr bwMode="auto">
          <a:xfrm>
            <a:off x="319177" y="228600"/>
            <a:ext cx="9144000" cy="1077218"/>
          </a:xfrm>
          <a:prstGeom prst="rect">
            <a:avLst/>
          </a:prstGeom>
          <a:noFill/>
          <a:ln w="9525">
            <a:noFill/>
            <a:miter lim="800000"/>
            <a:headEnd/>
            <a:tailEnd/>
          </a:ln>
        </p:spPr>
        <p:txBody>
          <a:bodyPr wrap="square">
            <a:spAutoFit/>
          </a:bodyPr>
          <a:lstStyle/>
          <a:p>
            <a:r>
              <a:rPr lang="en-US" sz="3200" b="1" dirty="0" smtClean="0">
                <a:solidFill>
                  <a:srgbClr val="C00000"/>
                </a:solidFill>
              </a:rPr>
              <a:t>The Different Ecological</a:t>
            </a:r>
          </a:p>
          <a:p>
            <a:r>
              <a:rPr lang="en-US" sz="3200" b="1" dirty="0" smtClean="0">
                <a:solidFill>
                  <a:srgbClr val="C00000"/>
                </a:solidFill>
              </a:rPr>
              <a:t>Systems of PESM</a:t>
            </a:r>
          </a:p>
        </p:txBody>
      </p:sp>
      <p:sp>
        <p:nvSpPr>
          <p:cNvPr id="6" name="Slide Number Placeholder 5"/>
          <p:cNvSpPr>
            <a:spLocks noGrp="1"/>
          </p:cNvSpPr>
          <p:nvPr>
            <p:ph type="sldNum" sz="quarter" idx="4294967295"/>
          </p:nvPr>
        </p:nvSpPr>
        <p:spPr>
          <a:xfrm>
            <a:off x="6553200" y="6243638"/>
            <a:ext cx="2133600" cy="457200"/>
          </a:xfrm>
          <a:prstGeom prst="rect">
            <a:avLst/>
          </a:prstGeom>
        </p:spPr>
        <p:txBody>
          <a:bodyPr/>
          <a:lstStyle/>
          <a:p>
            <a:pPr>
              <a:defRPr/>
            </a:pPr>
            <a:fld id="{1BA34C2F-0BD0-43BF-AF80-1A1A817EDCDB}" type="slidenum">
              <a:rPr lang="en-US" smtClean="0"/>
              <a:pPr>
                <a:defRPr/>
              </a:pPr>
              <a:t>21</a:t>
            </a:fld>
            <a:endParaRPr lang="en-US" dirty="0"/>
          </a:p>
        </p:txBody>
      </p:sp>
      <p:sp>
        <p:nvSpPr>
          <p:cNvPr id="7" name="TextBox 5"/>
          <p:cNvSpPr txBox="1">
            <a:spLocks noChangeArrowheads="1"/>
          </p:cNvSpPr>
          <p:nvPr/>
        </p:nvSpPr>
        <p:spPr bwMode="auto">
          <a:xfrm>
            <a:off x="166777" y="2417972"/>
            <a:ext cx="2895600" cy="3508375"/>
          </a:xfrm>
          <a:prstGeom prst="rect">
            <a:avLst/>
          </a:prstGeom>
          <a:noFill/>
          <a:ln w="9525">
            <a:noFill/>
            <a:miter lim="800000"/>
            <a:headEnd/>
            <a:tailEnd/>
          </a:ln>
        </p:spPr>
        <p:txBody>
          <a:bodyPr>
            <a:spAutoFit/>
          </a:bodyPr>
          <a:lstStyle/>
          <a:p>
            <a:r>
              <a:rPr lang="en-US" sz="2400" b="1" i="1" u="sng" dirty="0">
                <a:solidFill>
                  <a:srgbClr val="C00000"/>
                </a:solidFill>
              </a:rPr>
              <a:t>Microsystem</a:t>
            </a:r>
            <a:r>
              <a:rPr lang="en-US" sz="2400" b="1" dirty="0">
                <a:solidFill>
                  <a:srgbClr val="C00000"/>
                </a:solidFill>
              </a:rPr>
              <a:t>:</a:t>
            </a:r>
            <a:r>
              <a:rPr lang="en-US" b="1" dirty="0"/>
              <a:t>  </a:t>
            </a:r>
          </a:p>
          <a:p>
            <a:endParaRPr lang="en-US" dirty="0"/>
          </a:p>
          <a:p>
            <a:r>
              <a:rPr lang="en-US" b="1" dirty="0"/>
              <a:t>“a pattern of activities,    roles, and interpersonal relations </a:t>
            </a:r>
            <a:r>
              <a:rPr lang="en-US" b="1" dirty="0" smtClean="0"/>
              <a:t>experienced</a:t>
            </a:r>
          </a:p>
          <a:p>
            <a:r>
              <a:rPr lang="en-US" b="1" dirty="0" smtClean="0"/>
              <a:t>by </a:t>
            </a:r>
            <a:r>
              <a:rPr lang="en-US" b="1" dirty="0"/>
              <a:t>the developing </a:t>
            </a:r>
            <a:r>
              <a:rPr lang="en-US" b="1" dirty="0" smtClean="0"/>
              <a:t>person</a:t>
            </a:r>
          </a:p>
          <a:p>
            <a:r>
              <a:rPr lang="en-US" b="1" dirty="0" smtClean="0"/>
              <a:t>in </a:t>
            </a:r>
            <a:r>
              <a:rPr lang="en-US" b="1" dirty="0"/>
              <a:t>a given setting…”</a:t>
            </a:r>
          </a:p>
          <a:p>
            <a:endParaRPr lang="en-US" sz="2400" dirty="0">
              <a:solidFill>
                <a:srgbClr val="FF0000"/>
              </a:solidFill>
            </a:endParaRPr>
          </a:p>
          <a:p>
            <a:endParaRPr lang="en-US" sz="2400" dirty="0">
              <a:solidFill>
                <a:srgbClr val="FF0000"/>
              </a:solidFill>
            </a:endParaRPr>
          </a:p>
          <a:p>
            <a:endParaRPr lang="en-US" sz="2400" dirty="0">
              <a:solidFill>
                <a:srgbClr val="FF0000"/>
              </a:solidFill>
            </a:endParaRPr>
          </a:p>
          <a:p>
            <a:endParaRPr lang="en-US"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igure_1--Integrative_Systems_Model8"/>
          <p:cNvPicPr>
            <a:picLocks noChangeAspect="1" noChangeArrowheads="1"/>
          </p:cNvPicPr>
          <p:nvPr/>
        </p:nvPicPr>
        <p:blipFill>
          <a:blip r:embed="rId3"/>
          <a:srcRect b="5344"/>
          <a:stretch>
            <a:fillRect/>
          </a:stretch>
        </p:blipFill>
        <p:spPr bwMode="auto">
          <a:xfrm>
            <a:off x="3062377" y="795338"/>
            <a:ext cx="5937250" cy="5905500"/>
          </a:xfrm>
          <a:prstGeom prst="rect">
            <a:avLst/>
          </a:prstGeom>
          <a:noFill/>
          <a:ln w="9525">
            <a:noFill/>
            <a:miter lim="800000"/>
            <a:headEnd/>
            <a:tailEnd/>
          </a:ln>
        </p:spPr>
      </p:pic>
      <p:sp>
        <p:nvSpPr>
          <p:cNvPr id="4" name="Slide Number Placeholder 1"/>
          <p:cNvSpPr txBox="1">
            <a:spLocks/>
          </p:cNvSpPr>
          <p:nvPr/>
        </p:nvSpPr>
        <p:spPr bwMode="auto">
          <a:xfrm>
            <a:off x="6934200" y="6324600"/>
            <a:ext cx="2133600" cy="457200"/>
          </a:xfrm>
          <a:prstGeom prst="rect">
            <a:avLst/>
          </a:prstGeom>
          <a:noFill/>
          <a:ln w="9525">
            <a:noFill/>
            <a:miter lim="800000"/>
            <a:headEnd/>
            <a:tailEnd/>
          </a:ln>
          <a:effectLst/>
        </p:spPr>
        <p:txBody>
          <a:bodyPr anchor="b"/>
          <a:lstStyle/>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p:txBody>
      </p:sp>
      <p:sp>
        <p:nvSpPr>
          <p:cNvPr id="23556" name="TextBox 4"/>
          <p:cNvSpPr txBox="1">
            <a:spLocks noChangeArrowheads="1"/>
          </p:cNvSpPr>
          <p:nvPr/>
        </p:nvSpPr>
        <p:spPr bwMode="auto">
          <a:xfrm>
            <a:off x="319177" y="228600"/>
            <a:ext cx="9144000" cy="1077218"/>
          </a:xfrm>
          <a:prstGeom prst="rect">
            <a:avLst/>
          </a:prstGeom>
          <a:noFill/>
          <a:ln w="9525">
            <a:noFill/>
            <a:miter lim="800000"/>
            <a:headEnd/>
            <a:tailEnd/>
          </a:ln>
        </p:spPr>
        <p:txBody>
          <a:bodyPr wrap="square">
            <a:spAutoFit/>
          </a:bodyPr>
          <a:lstStyle/>
          <a:p>
            <a:r>
              <a:rPr lang="en-US" sz="3200" b="1" dirty="0" smtClean="0">
                <a:solidFill>
                  <a:srgbClr val="C00000"/>
                </a:solidFill>
              </a:rPr>
              <a:t>The Different Ecological</a:t>
            </a:r>
          </a:p>
          <a:p>
            <a:r>
              <a:rPr lang="en-US" sz="3200" b="1" dirty="0" smtClean="0">
                <a:solidFill>
                  <a:srgbClr val="C00000"/>
                </a:solidFill>
              </a:rPr>
              <a:t>Systems of PESM</a:t>
            </a:r>
          </a:p>
        </p:txBody>
      </p:sp>
      <p:sp>
        <p:nvSpPr>
          <p:cNvPr id="6" name="Slide Number Placeholder 5"/>
          <p:cNvSpPr>
            <a:spLocks noGrp="1"/>
          </p:cNvSpPr>
          <p:nvPr>
            <p:ph type="sldNum" sz="quarter" idx="4294967295"/>
          </p:nvPr>
        </p:nvSpPr>
        <p:spPr>
          <a:xfrm>
            <a:off x="6553200" y="6243638"/>
            <a:ext cx="2133600" cy="457200"/>
          </a:xfrm>
          <a:prstGeom prst="rect">
            <a:avLst/>
          </a:prstGeom>
        </p:spPr>
        <p:txBody>
          <a:bodyPr/>
          <a:lstStyle/>
          <a:p>
            <a:pPr>
              <a:defRPr/>
            </a:pPr>
            <a:fld id="{1BA34C2F-0BD0-43BF-AF80-1A1A817EDCDB}" type="slidenum">
              <a:rPr lang="en-US" smtClean="0"/>
              <a:pPr>
                <a:defRPr/>
              </a:pPr>
              <a:t>22</a:t>
            </a:fld>
            <a:endParaRPr lang="en-US" dirty="0"/>
          </a:p>
        </p:txBody>
      </p:sp>
      <p:sp>
        <p:nvSpPr>
          <p:cNvPr id="7" name="TextBox 5"/>
          <p:cNvSpPr txBox="1">
            <a:spLocks noChangeArrowheads="1"/>
          </p:cNvSpPr>
          <p:nvPr/>
        </p:nvSpPr>
        <p:spPr bwMode="auto">
          <a:xfrm>
            <a:off x="166777" y="2417972"/>
            <a:ext cx="2895600" cy="2769989"/>
          </a:xfrm>
          <a:prstGeom prst="rect">
            <a:avLst/>
          </a:prstGeom>
          <a:noFill/>
          <a:ln w="9525">
            <a:noFill/>
            <a:miter lim="800000"/>
            <a:headEnd/>
            <a:tailEnd/>
          </a:ln>
        </p:spPr>
        <p:txBody>
          <a:bodyPr>
            <a:spAutoFit/>
          </a:bodyPr>
          <a:lstStyle/>
          <a:p>
            <a:r>
              <a:rPr lang="en-US" sz="2400" b="1" i="1" u="sng" dirty="0" smtClean="0">
                <a:solidFill>
                  <a:srgbClr val="C00000"/>
                </a:solidFill>
              </a:rPr>
              <a:t>Mesosystem</a:t>
            </a:r>
            <a:r>
              <a:rPr lang="en-US" sz="2400" b="1" dirty="0" smtClean="0">
                <a:solidFill>
                  <a:srgbClr val="C00000"/>
                </a:solidFill>
              </a:rPr>
              <a:t>:</a:t>
            </a:r>
          </a:p>
          <a:p>
            <a:endParaRPr lang="en-US" sz="2400" b="1" dirty="0" smtClean="0">
              <a:solidFill>
                <a:srgbClr val="C00000"/>
              </a:solidFill>
            </a:endParaRPr>
          </a:p>
          <a:p>
            <a:r>
              <a:rPr lang="en-US" b="1" dirty="0" smtClean="0"/>
              <a:t>  </a:t>
            </a:r>
            <a:endParaRPr lang="en-US" b="1" dirty="0"/>
          </a:p>
          <a:p>
            <a:endParaRPr lang="en-US" dirty="0"/>
          </a:p>
          <a:p>
            <a:endParaRPr lang="en-US" sz="2400" dirty="0">
              <a:solidFill>
                <a:srgbClr val="FF0000"/>
              </a:solidFill>
            </a:endParaRPr>
          </a:p>
          <a:p>
            <a:endParaRPr lang="en-US" sz="2400" dirty="0">
              <a:solidFill>
                <a:srgbClr val="FF0000"/>
              </a:solidFill>
            </a:endParaRPr>
          </a:p>
          <a:p>
            <a:endParaRPr lang="en-US" sz="2400" dirty="0">
              <a:solidFill>
                <a:srgbClr val="FF0000"/>
              </a:solidFill>
            </a:endParaRPr>
          </a:p>
          <a:p>
            <a:endParaRPr lang="en-US" dirty="0">
              <a:solidFill>
                <a:srgbClr val="FF0000"/>
              </a:solidFill>
            </a:endParaRPr>
          </a:p>
        </p:txBody>
      </p:sp>
      <p:sp>
        <p:nvSpPr>
          <p:cNvPr id="8" name="Rectangle 7"/>
          <p:cNvSpPr/>
          <p:nvPr/>
        </p:nvSpPr>
        <p:spPr>
          <a:xfrm>
            <a:off x="166777" y="3095778"/>
            <a:ext cx="4572000" cy="2585323"/>
          </a:xfrm>
          <a:prstGeom prst="rect">
            <a:avLst/>
          </a:prstGeom>
        </p:spPr>
        <p:txBody>
          <a:bodyPr>
            <a:spAutoFit/>
          </a:bodyPr>
          <a:lstStyle/>
          <a:p>
            <a:r>
              <a:rPr lang="en-US" b="1" dirty="0" smtClean="0"/>
              <a:t>“a system of</a:t>
            </a:r>
          </a:p>
          <a:p>
            <a:r>
              <a:rPr lang="en-US" b="1" dirty="0" smtClean="0"/>
              <a:t>microsystems…”</a:t>
            </a:r>
          </a:p>
          <a:p>
            <a:endParaRPr lang="en-US" b="1" dirty="0" smtClean="0"/>
          </a:p>
          <a:p>
            <a:r>
              <a:rPr lang="en-US" b="1" dirty="0" smtClean="0"/>
              <a:t>“it comprises the</a:t>
            </a:r>
          </a:p>
          <a:p>
            <a:r>
              <a:rPr lang="en-US" b="1" dirty="0" smtClean="0"/>
              <a:t>Interrelationships</a:t>
            </a:r>
          </a:p>
          <a:p>
            <a:r>
              <a:rPr lang="en-US" b="1" dirty="0" smtClean="0"/>
              <a:t>among two or more</a:t>
            </a:r>
          </a:p>
          <a:p>
            <a:r>
              <a:rPr lang="en-US" b="1" dirty="0" smtClean="0"/>
              <a:t>settings in which the</a:t>
            </a:r>
          </a:p>
          <a:p>
            <a:r>
              <a:rPr lang="en-US" b="1" dirty="0" smtClean="0"/>
              <a:t>developing person</a:t>
            </a:r>
          </a:p>
          <a:p>
            <a:r>
              <a:rPr lang="en-US" b="1" dirty="0" smtClean="0"/>
              <a:t>actively participates…” </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igure_1--Integrative_Systems_Model8"/>
          <p:cNvPicPr>
            <a:picLocks noChangeAspect="1" noChangeArrowheads="1"/>
          </p:cNvPicPr>
          <p:nvPr/>
        </p:nvPicPr>
        <p:blipFill>
          <a:blip r:embed="rId3"/>
          <a:srcRect b="5344"/>
          <a:stretch>
            <a:fillRect/>
          </a:stretch>
        </p:blipFill>
        <p:spPr bwMode="auto">
          <a:xfrm>
            <a:off x="3062377" y="795338"/>
            <a:ext cx="5937250" cy="5905500"/>
          </a:xfrm>
          <a:prstGeom prst="rect">
            <a:avLst/>
          </a:prstGeom>
          <a:noFill/>
          <a:ln w="9525">
            <a:noFill/>
            <a:miter lim="800000"/>
            <a:headEnd/>
            <a:tailEnd/>
          </a:ln>
        </p:spPr>
      </p:pic>
      <p:sp>
        <p:nvSpPr>
          <p:cNvPr id="4" name="Slide Number Placeholder 1"/>
          <p:cNvSpPr txBox="1">
            <a:spLocks/>
          </p:cNvSpPr>
          <p:nvPr/>
        </p:nvSpPr>
        <p:spPr bwMode="auto">
          <a:xfrm>
            <a:off x="6934200" y="6324600"/>
            <a:ext cx="2133600" cy="457200"/>
          </a:xfrm>
          <a:prstGeom prst="rect">
            <a:avLst/>
          </a:prstGeom>
          <a:noFill/>
          <a:ln w="9525">
            <a:noFill/>
            <a:miter lim="800000"/>
            <a:headEnd/>
            <a:tailEnd/>
          </a:ln>
          <a:effectLst/>
        </p:spPr>
        <p:txBody>
          <a:bodyPr anchor="b"/>
          <a:lstStyle/>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p:txBody>
      </p:sp>
      <p:sp>
        <p:nvSpPr>
          <p:cNvPr id="23556" name="TextBox 4"/>
          <p:cNvSpPr txBox="1">
            <a:spLocks noChangeArrowheads="1"/>
          </p:cNvSpPr>
          <p:nvPr/>
        </p:nvSpPr>
        <p:spPr bwMode="auto">
          <a:xfrm>
            <a:off x="319177" y="228600"/>
            <a:ext cx="9144000" cy="1077218"/>
          </a:xfrm>
          <a:prstGeom prst="rect">
            <a:avLst/>
          </a:prstGeom>
          <a:noFill/>
          <a:ln w="9525">
            <a:noFill/>
            <a:miter lim="800000"/>
            <a:headEnd/>
            <a:tailEnd/>
          </a:ln>
        </p:spPr>
        <p:txBody>
          <a:bodyPr wrap="square">
            <a:spAutoFit/>
          </a:bodyPr>
          <a:lstStyle/>
          <a:p>
            <a:r>
              <a:rPr lang="en-US" sz="3200" b="1" dirty="0" smtClean="0">
                <a:solidFill>
                  <a:srgbClr val="C00000"/>
                </a:solidFill>
              </a:rPr>
              <a:t>The Different Ecological</a:t>
            </a:r>
          </a:p>
          <a:p>
            <a:r>
              <a:rPr lang="en-US" sz="3200" b="1" dirty="0" smtClean="0">
                <a:solidFill>
                  <a:srgbClr val="C00000"/>
                </a:solidFill>
              </a:rPr>
              <a:t>Systems of PESM</a:t>
            </a:r>
          </a:p>
        </p:txBody>
      </p:sp>
      <p:sp>
        <p:nvSpPr>
          <p:cNvPr id="6" name="Slide Number Placeholder 5"/>
          <p:cNvSpPr>
            <a:spLocks noGrp="1"/>
          </p:cNvSpPr>
          <p:nvPr>
            <p:ph type="sldNum" sz="quarter" idx="4294967295"/>
          </p:nvPr>
        </p:nvSpPr>
        <p:spPr>
          <a:xfrm>
            <a:off x="6553200" y="6243638"/>
            <a:ext cx="2133600" cy="457200"/>
          </a:xfrm>
          <a:prstGeom prst="rect">
            <a:avLst/>
          </a:prstGeom>
        </p:spPr>
        <p:txBody>
          <a:bodyPr/>
          <a:lstStyle/>
          <a:p>
            <a:pPr>
              <a:defRPr/>
            </a:pPr>
            <a:fld id="{1BA34C2F-0BD0-43BF-AF80-1A1A817EDCDB}" type="slidenum">
              <a:rPr lang="en-US" smtClean="0"/>
              <a:pPr>
                <a:defRPr/>
              </a:pPr>
              <a:t>23</a:t>
            </a:fld>
            <a:endParaRPr lang="en-US" dirty="0"/>
          </a:p>
        </p:txBody>
      </p:sp>
      <p:sp>
        <p:nvSpPr>
          <p:cNvPr id="7" name="TextBox 5"/>
          <p:cNvSpPr txBox="1">
            <a:spLocks noChangeArrowheads="1"/>
          </p:cNvSpPr>
          <p:nvPr/>
        </p:nvSpPr>
        <p:spPr bwMode="auto">
          <a:xfrm>
            <a:off x="166777" y="2417972"/>
            <a:ext cx="2895600" cy="2769989"/>
          </a:xfrm>
          <a:prstGeom prst="rect">
            <a:avLst/>
          </a:prstGeom>
          <a:noFill/>
          <a:ln w="9525">
            <a:noFill/>
            <a:miter lim="800000"/>
            <a:headEnd/>
            <a:tailEnd/>
          </a:ln>
        </p:spPr>
        <p:txBody>
          <a:bodyPr>
            <a:spAutoFit/>
          </a:bodyPr>
          <a:lstStyle/>
          <a:p>
            <a:r>
              <a:rPr lang="en-US" sz="2400" b="1" i="1" u="sng" dirty="0" smtClean="0">
                <a:solidFill>
                  <a:srgbClr val="C00000"/>
                </a:solidFill>
              </a:rPr>
              <a:t>Exosystem</a:t>
            </a:r>
            <a:r>
              <a:rPr lang="en-US" sz="2400" b="1" dirty="0" smtClean="0">
                <a:solidFill>
                  <a:srgbClr val="C00000"/>
                </a:solidFill>
              </a:rPr>
              <a:t>:</a:t>
            </a:r>
          </a:p>
          <a:p>
            <a:endParaRPr lang="en-US" sz="2400" b="1" dirty="0" smtClean="0">
              <a:solidFill>
                <a:srgbClr val="C00000"/>
              </a:solidFill>
            </a:endParaRPr>
          </a:p>
          <a:p>
            <a:r>
              <a:rPr lang="en-US" b="1" dirty="0" smtClean="0"/>
              <a:t>  </a:t>
            </a:r>
            <a:endParaRPr lang="en-US" b="1" dirty="0"/>
          </a:p>
          <a:p>
            <a:endParaRPr lang="en-US" dirty="0"/>
          </a:p>
          <a:p>
            <a:endParaRPr lang="en-US" sz="2400" dirty="0">
              <a:solidFill>
                <a:srgbClr val="FF0000"/>
              </a:solidFill>
            </a:endParaRPr>
          </a:p>
          <a:p>
            <a:endParaRPr lang="en-US" sz="2400" dirty="0">
              <a:solidFill>
                <a:srgbClr val="FF0000"/>
              </a:solidFill>
            </a:endParaRPr>
          </a:p>
          <a:p>
            <a:endParaRPr lang="en-US" sz="2400" dirty="0">
              <a:solidFill>
                <a:srgbClr val="FF0000"/>
              </a:solidFill>
            </a:endParaRPr>
          </a:p>
          <a:p>
            <a:endParaRPr lang="en-US" dirty="0">
              <a:solidFill>
                <a:srgbClr val="FF0000"/>
              </a:solidFill>
            </a:endParaRPr>
          </a:p>
        </p:txBody>
      </p:sp>
      <p:sp>
        <p:nvSpPr>
          <p:cNvPr id="8" name="Rectangle 7"/>
          <p:cNvSpPr/>
          <p:nvPr/>
        </p:nvSpPr>
        <p:spPr>
          <a:xfrm>
            <a:off x="166777" y="3044019"/>
            <a:ext cx="2895600" cy="2585323"/>
          </a:xfrm>
          <a:prstGeom prst="rect">
            <a:avLst/>
          </a:prstGeom>
        </p:spPr>
        <p:txBody>
          <a:bodyPr wrap="square">
            <a:spAutoFit/>
          </a:bodyPr>
          <a:lstStyle/>
          <a:p>
            <a:pPr>
              <a:defRPr/>
            </a:pPr>
            <a:r>
              <a:rPr lang="en-US" b="1" dirty="0" smtClean="0"/>
              <a:t>“one or more settings</a:t>
            </a:r>
          </a:p>
          <a:p>
            <a:pPr>
              <a:defRPr/>
            </a:pPr>
            <a:r>
              <a:rPr lang="en-US" b="1" dirty="0" smtClean="0"/>
              <a:t>that do not involve the</a:t>
            </a:r>
          </a:p>
          <a:p>
            <a:pPr>
              <a:defRPr/>
            </a:pPr>
            <a:r>
              <a:rPr lang="en-US" b="1" dirty="0" smtClean="0"/>
              <a:t>developing person as</a:t>
            </a:r>
          </a:p>
          <a:p>
            <a:pPr>
              <a:defRPr/>
            </a:pPr>
            <a:r>
              <a:rPr lang="en-US" b="1" dirty="0" smtClean="0"/>
              <a:t>an active participant,</a:t>
            </a:r>
          </a:p>
          <a:p>
            <a:pPr>
              <a:defRPr/>
            </a:pPr>
            <a:r>
              <a:rPr lang="en-US" b="1" dirty="0" smtClean="0"/>
              <a:t>but in which events</a:t>
            </a:r>
          </a:p>
          <a:p>
            <a:pPr>
              <a:defRPr/>
            </a:pPr>
            <a:r>
              <a:rPr lang="en-US" b="1" dirty="0" smtClean="0"/>
              <a:t>Occur that affect, or are</a:t>
            </a:r>
          </a:p>
          <a:p>
            <a:pPr>
              <a:defRPr/>
            </a:pPr>
            <a:r>
              <a:rPr lang="en-US" b="1" dirty="0" smtClean="0"/>
              <a:t>affected by, what happens</a:t>
            </a:r>
          </a:p>
          <a:p>
            <a:pPr>
              <a:defRPr/>
            </a:pPr>
            <a:r>
              <a:rPr lang="en-US" b="1" dirty="0" smtClean="0"/>
              <a:t>in the setting containing</a:t>
            </a:r>
          </a:p>
          <a:p>
            <a:pPr>
              <a:defRPr/>
            </a:pPr>
            <a:r>
              <a:rPr lang="en-US" b="1" dirty="0" smtClean="0"/>
              <a:t>the developing person” </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igure_1--Integrative_Systems_Model8"/>
          <p:cNvPicPr>
            <a:picLocks noChangeAspect="1" noChangeArrowheads="1"/>
          </p:cNvPicPr>
          <p:nvPr/>
        </p:nvPicPr>
        <p:blipFill>
          <a:blip r:embed="rId3"/>
          <a:srcRect b="5344"/>
          <a:stretch>
            <a:fillRect/>
          </a:stretch>
        </p:blipFill>
        <p:spPr bwMode="auto">
          <a:xfrm>
            <a:off x="3062377" y="795338"/>
            <a:ext cx="5937250" cy="5905500"/>
          </a:xfrm>
          <a:prstGeom prst="rect">
            <a:avLst/>
          </a:prstGeom>
          <a:noFill/>
          <a:ln w="9525">
            <a:noFill/>
            <a:miter lim="800000"/>
            <a:headEnd/>
            <a:tailEnd/>
          </a:ln>
        </p:spPr>
      </p:pic>
      <p:sp>
        <p:nvSpPr>
          <p:cNvPr id="4" name="Slide Number Placeholder 1"/>
          <p:cNvSpPr txBox="1">
            <a:spLocks/>
          </p:cNvSpPr>
          <p:nvPr/>
        </p:nvSpPr>
        <p:spPr bwMode="auto">
          <a:xfrm>
            <a:off x="6934200" y="6324600"/>
            <a:ext cx="2133600" cy="457200"/>
          </a:xfrm>
          <a:prstGeom prst="rect">
            <a:avLst/>
          </a:prstGeom>
          <a:noFill/>
          <a:ln w="9525">
            <a:noFill/>
            <a:miter lim="800000"/>
            <a:headEnd/>
            <a:tailEnd/>
          </a:ln>
          <a:effectLst/>
        </p:spPr>
        <p:txBody>
          <a:bodyPr anchor="b"/>
          <a:lstStyle/>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p:txBody>
      </p:sp>
      <p:sp>
        <p:nvSpPr>
          <p:cNvPr id="23556" name="TextBox 4"/>
          <p:cNvSpPr txBox="1">
            <a:spLocks noChangeArrowheads="1"/>
          </p:cNvSpPr>
          <p:nvPr/>
        </p:nvSpPr>
        <p:spPr bwMode="auto">
          <a:xfrm>
            <a:off x="319177" y="228600"/>
            <a:ext cx="9144000" cy="1077218"/>
          </a:xfrm>
          <a:prstGeom prst="rect">
            <a:avLst/>
          </a:prstGeom>
          <a:noFill/>
          <a:ln w="9525">
            <a:noFill/>
            <a:miter lim="800000"/>
            <a:headEnd/>
            <a:tailEnd/>
          </a:ln>
        </p:spPr>
        <p:txBody>
          <a:bodyPr wrap="square">
            <a:spAutoFit/>
          </a:bodyPr>
          <a:lstStyle/>
          <a:p>
            <a:r>
              <a:rPr lang="en-US" sz="3200" b="1" dirty="0" smtClean="0">
                <a:solidFill>
                  <a:srgbClr val="C00000"/>
                </a:solidFill>
              </a:rPr>
              <a:t>The Different Ecological</a:t>
            </a:r>
          </a:p>
          <a:p>
            <a:r>
              <a:rPr lang="en-US" sz="3200" b="1" dirty="0" smtClean="0">
                <a:solidFill>
                  <a:srgbClr val="C00000"/>
                </a:solidFill>
              </a:rPr>
              <a:t>Systems of PESM</a:t>
            </a:r>
          </a:p>
        </p:txBody>
      </p:sp>
      <p:sp>
        <p:nvSpPr>
          <p:cNvPr id="6" name="Slide Number Placeholder 5"/>
          <p:cNvSpPr>
            <a:spLocks noGrp="1"/>
          </p:cNvSpPr>
          <p:nvPr>
            <p:ph type="sldNum" sz="quarter" idx="4294967295"/>
          </p:nvPr>
        </p:nvSpPr>
        <p:spPr>
          <a:xfrm>
            <a:off x="6553200" y="6243638"/>
            <a:ext cx="2133600" cy="457200"/>
          </a:xfrm>
          <a:prstGeom prst="rect">
            <a:avLst/>
          </a:prstGeom>
        </p:spPr>
        <p:txBody>
          <a:bodyPr/>
          <a:lstStyle/>
          <a:p>
            <a:pPr>
              <a:defRPr/>
            </a:pPr>
            <a:fld id="{1BA34C2F-0BD0-43BF-AF80-1A1A817EDCDB}" type="slidenum">
              <a:rPr lang="en-US" smtClean="0"/>
              <a:pPr>
                <a:defRPr/>
              </a:pPr>
              <a:t>24</a:t>
            </a:fld>
            <a:endParaRPr lang="en-US" dirty="0"/>
          </a:p>
        </p:txBody>
      </p:sp>
      <p:sp>
        <p:nvSpPr>
          <p:cNvPr id="7" name="TextBox 5"/>
          <p:cNvSpPr txBox="1">
            <a:spLocks noChangeArrowheads="1"/>
          </p:cNvSpPr>
          <p:nvPr/>
        </p:nvSpPr>
        <p:spPr bwMode="auto">
          <a:xfrm>
            <a:off x="166777" y="2417972"/>
            <a:ext cx="2895600" cy="2769989"/>
          </a:xfrm>
          <a:prstGeom prst="rect">
            <a:avLst/>
          </a:prstGeom>
          <a:noFill/>
          <a:ln w="9525">
            <a:noFill/>
            <a:miter lim="800000"/>
            <a:headEnd/>
            <a:tailEnd/>
          </a:ln>
        </p:spPr>
        <p:txBody>
          <a:bodyPr>
            <a:spAutoFit/>
          </a:bodyPr>
          <a:lstStyle/>
          <a:p>
            <a:r>
              <a:rPr lang="en-US" sz="2400" b="1" i="1" u="sng" dirty="0" smtClean="0">
                <a:solidFill>
                  <a:srgbClr val="C00000"/>
                </a:solidFill>
              </a:rPr>
              <a:t>Macrosystem</a:t>
            </a:r>
            <a:r>
              <a:rPr lang="en-US" sz="2400" b="1" dirty="0" smtClean="0">
                <a:solidFill>
                  <a:srgbClr val="C00000"/>
                </a:solidFill>
              </a:rPr>
              <a:t>:</a:t>
            </a:r>
          </a:p>
          <a:p>
            <a:endParaRPr lang="en-US" sz="2400" b="1" dirty="0" smtClean="0">
              <a:solidFill>
                <a:srgbClr val="C00000"/>
              </a:solidFill>
            </a:endParaRPr>
          </a:p>
          <a:p>
            <a:r>
              <a:rPr lang="en-US" b="1" dirty="0" smtClean="0"/>
              <a:t>  </a:t>
            </a:r>
            <a:endParaRPr lang="en-US" b="1" dirty="0"/>
          </a:p>
          <a:p>
            <a:endParaRPr lang="en-US" dirty="0"/>
          </a:p>
          <a:p>
            <a:endParaRPr lang="en-US" sz="2400" dirty="0">
              <a:solidFill>
                <a:srgbClr val="FF0000"/>
              </a:solidFill>
            </a:endParaRPr>
          </a:p>
          <a:p>
            <a:endParaRPr lang="en-US" sz="2400" dirty="0">
              <a:solidFill>
                <a:srgbClr val="FF0000"/>
              </a:solidFill>
            </a:endParaRPr>
          </a:p>
          <a:p>
            <a:endParaRPr lang="en-US" sz="2400" dirty="0">
              <a:solidFill>
                <a:srgbClr val="FF0000"/>
              </a:solidFill>
            </a:endParaRPr>
          </a:p>
          <a:p>
            <a:endParaRPr lang="en-US" dirty="0">
              <a:solidFill>
                <a:srgbClr val="FF0000"/>
              </a:solidFill>
            </a:endParaRPr>
          </a:p>
        </p:txBody>
      </p:sp>
      <p:sp>
        <p:nvSpPr>
          <p:cNvPr id="8" name="Rectangle 7"/>
          <p:cNvSpPr/>
          <p:nvPr/>
        </p:nvSpPr>
        <p:spPr>
          <a:xfrm>
            <a:off x="166777" y="3087151"/>
            <a:ext cx="2783457" cy="2308324"/>
          </a:xfrm>
          <a:prstGeom prst="rect">
            <a:avLst/>
          </a:prstGeom>
        </p:spPr>
        <p:txBody>
          <a:bodyPr wrap="square">
            <a:spAutoFit/>
          </a:bodyPr>
          <a:lstStyle/>
          <a:p>
            <a:r>
              <a:rPr lang="en-US" b="1" dirty="0" smtClean="0"/>
              <a:t>“…overarching practices,</a:t>
            </a:r>
          </a:p>
          <a:p>
            <a:r>
              <a:rPr lang="en-US" b="1" dirty="0" smtClean="0"/>
              <a:t>beliefs, changes, and</a:t>
            </a:r>
          </a:p>
          <a:p>
            <a:r>
              <a:rPr lang="en-US" b="1" dirty="0" smtClean="0"/>
              <a:t>movements at broader</a:t>
            </a:r>
          </a:p>
          <a:p>
            <a:r>
              <a:rPr lang="en-US" b="1" dirty="0" smtClean="0"/>
              <a:t>levels (community,</a:t>
            </a:r>
          </a:p>
          <a:p>
            <a:r>
              <a:rPr lang="en-US" b="1" dirty="0" smtClean="0"/>
              <a:t>society, culture,</a:t>
            </a:r>
          </a:p>
          <a:p>
            <a:r>
              <a:rPr lang="en-US" b="1" dirty="0" smtClean="0"/>
              <a:t>government) that</a:t>
            </a:r>
          </a:p>
          <a:p>
            <a:r>
              <a:rPr lang="en-US" b="1" dirty="0" smtClean="0"/>
              <a:t>function as blueprints</a:t>
            </a:r>
          </a:p>
          <a:p>
            <a:r>
              <a:rPr lang="en-US" b="1" dirty="0" smtClean="0"/>
              <a:t>for action…”</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igure_1--Integrative_Systems_Model8"/>
          <p:cNvPicPr>
            <a:picLocks noChangeAspect="1" noChangeArrowheads="1"/>
          </p:cNvPicPr>
          <p:nvPr/>
        </p:nvPicPr>
        <p:blipFill>
          <a:blip r:embed="rId3"/>
          <a:srcRect b="5344"/>
          <a:stretch>
            <a:fillRect/>
          </a:stretch>
        </p:blipFill>
        <p:spPr bwMode="auto">
          <a:xfrm>
            <a:off x="3062377" y="795338"/>
            <a:ext cx="5937250" cy="5905500"/>
          </a:xfrm>
          <a:prstGeom prst="rect">
            <a:avLst/>
          </a:prstGeom>
          <a:noFill/>
          <a:ln w="9525">
            <a:noFill/>
            <a:miter lim="800000"/>
            <a:headEnd/>
            <a:tailEnd/>
          </a:ln>
        </p:spPr>
      </p:pic>
      <p:sp>
        <p:nvSpPr>
          <p:cNvPr id="4" name="Slide Number Placeholder 1"/>
          <p:cNvSpPr txBox="1">
            <a:spLocks/>
          </p:cNvSpPr>
          <p:nvPr/>
        </p:nvSpPr>
        <p:spPr bwMode="auto">
          <a:xfrm>
            <a:off x="6934200" y="6324600"/>
            <a:ext cx="2133600" cy="457200"/>
          </a:xfrm>
          <a:prstGeom prst="rect">
            <a:avLst/>
          </a:prstGeom>
          <a:noFill/>
          <a:ln w="9525">
            <a:noFill/>
            <a:miter lim="800000"/>
            <a:headEnd/>
            <a:tailEnd/>
          </a:ln>
          <a:effectLst/>
        </p:spPr>
        <p:txBody>
          <a:bodyPr anchor="b"/>
          <a:lstStyle/>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a:p>
            <a:pPr algn="r" eaLnBrk="1" hangingPunct="1">
              <a:defRPr/>
            </a:pPr>
            <a:endParaRPr lang="en-US" sz="1600" dirty="0">
              <a:solidFill>
                <a:srgbClr val="FFFFFF"/>
              </a:solidFill>
              <a:effectLst>
                <a:outerShdw blurRad="38100" dist="38100" dir="2700000" algn="tl">
                  <a:srgbClr val="000000"/>
                </a:outerShdw>
              </a:effectLst>
            </a:endParaRPr>
          </a:p>
        </p:txBody>
      </p:sp>
      <p:sp>
        <p:nvSpPr>
          <p:cNvPr id="23556" name="TextBox 4"/>
          <p:cNvSpPr txBox="1">
            <a:spLocks noChangeArrowheads="1"/>
          </p:cNvSpPr>
          <p:nvPr/>
        </p:nvSpPr>
        <p:spPr bwMode="auto">
          <a:xfrm>
            <a:off x="319177" y="228600"/>
            <a:ext cx="9144000" cy="1077218"/>
          </a:xfrm>
          <a:prstGeom prst="rect">
            <a:avLst/>
          </a:prstGeom>
          <a:noFill/>
          <a:ln w="9525">
            <a:noFill/>
            <a:miter lim="800000"/>
            <a:headEnd/>
            <a:tailEnd/>
          </a:ln>
        </p:spPr>
        <p:txBody>
          <a:bodyPr wrap="square">
            <a:spAutoFit/>
          </a:bodyPr>
          <a:lstStyle/>
          <a:p>
            <a:r>
              <a:rPr lang="en-US" sz="3200" b="1" dirty="0" smtClean="0">
                <a:solidFill>
                  <a:srgbClr val="C00000"/>
                </a:solidFill>
              </a:rPr>
              <a:t>The Different Ecological</a:t>
            </a:r>
          </a:p>
          <a:p>
            <a:r>
              <a:rPr lang="en-US" sz="3200" b="1" dirty="0" smtClean="0">
                <a:solidFill>
                  <a:srgbClr val="C00000"/>
                </a:solidFill>
              </a:rPr>
              <a:t>Systems of PESM</a:t>
            </a:r>
          </a:p>
        </p:txBody>
      </p:sp>
      <p:sp>
        <p:nvSpPr>
          <p:cNvPr id="6" name="Slide Number Placeholder 5"/>
          <p:cNvSpPr>
            <a:spLocks noGrp="1"/>
          </p:cNvSpPr>
          <p:nvPr>
            <p:ph type="sldNum" sz="quarter" idx="4294967295"/>
          </p:nvPr>
        </p:nvSpPr>
        <p:spPr>
          <a:xfrm>
            <a:off x="6553200" y="6243638"/>
            <a:ext cx="2133600" cy="457200"/>
          </a:xfrm>
          <a:prstGeom prst="rect">
            <a:avLst/>
          </a:prstGeom>
        </p:spPr>
        <p:txBody>
          <a:bodyPr/>
          <a:lstStyle/>
          <a:p>
            <a:pPr>
              <a:defRPr/>
            </a:pPr>
            <a:fld id="{1BA34C2F-0BD0-43BF-AF80-1A1A817EDCDB}" type="slidenum">
              <a:rPr lang="en-US" smtClean="0"/>
              <a:pPr>
                <a:defRPr/>
              </a:pPr>
              <a:t>25</a:t>
            </a:fld>
            <a:endParaRPr lang="en-US" dirty="0"/>
          </a:p>
        </p:txBody>
      </p:sp>
      <p:sp>
        <p:nvSpPr>
          <p:cNvPr id="7" name="TextBox 5"/>
          <p:cNvSpPr txBox="1">
            <a:spLocks noChangeArrowheads="1"/>
          </p:cNvSpPr>
          <p:nvPr/>
        </p:nvSpPr>
        <p:spPr bwMode="auto">
          <a:xfrm>
            <a:off x="166777" y="2417972"/>
            <a:ext cx="2895600" cy="3139321"/>
          </a:xfrm>
          <a:prstGeom prst="rect">
            <a:avLst/>
          </a:prstGeom>
          <a:noFill/>
          <a:ln w="9525">
            <a:noFill/>
            <a:miter lim="800000"/>
            <a:headEnd/>
            <a:tailEnd/>
          </a:ln>
        </p:spPr>
        <p:txBody>
          <a:bodyPr>
            <a:spAutoFit/>
          </a:bodyPr>
          <a:lstStyle/>
          <a:p>
            <a:r>
              <a:rPr lang="en-US" sz="2400" b="1" i="1" u="sng" dirty="0" smtClean="0">
                <a:solidFill>
                  <a:srgbClr val="C00000"/>
                </a:solidFill>
              </a:rPr>
              <a:t>Supra-Macrosystem</a:t>
            </a:r>
            <a:r>
              <a:rPr lang="en-US" sz="2400" b="1" dirty="0" smtClean="0">
                <a:solidFill>
                  <a:srgbClr val="C00000"/>
                </a:solidFill>
              </a:rPr>
              <a:t>:</a:t>
            </a:r>
          </a:p>
          <a:p>
            <a:endParaRPr lang="en-US" sz="2400" b="1" dirty="0" smtClean="0">
              <a:solidFill>
                <a:srgbClr val="C00000"/>
              </a:solidFill>
            </a:endParaRPr>
          </a:p>
          <a:p>
            <a:r>
              <a:rPr lang="en-US" b="1" dirty="0" smtClean="0"/>
              <a:t>  </a:t>
            </a:r>
            <a:endParaRPr lang="en-US" b="1" dirty="0"/>
          </a:p>
          <a:p>
            <a:endParaRPr lang="en-US" dirty="0"/>
          </a:p>
          <a:p>
            <a:endParaRPr lang="en-US" sz="2400" dirty="0">
              <a:solidFill>
                <a:srgbClr val="FF0000"/>
              </a:solidFill>
            </a:endParaRPr>
          </a:p>
          <a:p>
            <a:endParaRPr lang="en-US" sz="2400" dirty="0">
              <a:solidFill>
                <a:srgbClr val="FF0000"/>
              </a:solidFill>
            </a:endParaRPr>
          </a:p>
          <a:p>
            <a:endParaRPr lang="en-US" sz="2400" dirty="0">
              <a:solidFill>
                <a:srgbClr val="FF0000"/>
              </a:solidFill>
            </a:endParaRPr>
          </a:p>
          <a:p>
            <a:endParaRPr lang="en-US" dirty="0">
              <a:solidFill>
                <a:srgbClr val="FF0000"/>
              </a:solidFill>
            </a:endParaRPr>
          </a:p>
        </p:txBody>
      </p:sp>
      <p:sp>
        <p:nvSpPr>
          <p:cNvPr id="8" name="Rectangle 7"/>
          <p:cNvSpPr/>
          <p:nvPr/>
        </p:nvSpPr>
        <p:spPr>
          <a:xfrm>
            <a:off x="166777" y="3429000"/>
            <a:ext cx="4572000" cy="1754326"/>
          </a:xfrm>
          <a:prstGeom prst="rect">
            <a:avLst/>
          </a:prstGeom>
        </p:spPr>
        <p:txBody>
          <a:bodyPr>
            <a:spAutoFit/>
          </a:bodyPr>
          <a:lstStyle/>
          <a:p>
            <a:r>
              <a:rPr lang="en-US" b="1" dirty="0" smtClean="0"/>
              <a:t>“…international or</a:t>
            </a:r>
          </a:p>
          <a:p>
            <a:r>
              <a:rPr lang="en-US" b="1" dirty="0" smtClean="0"/>
              <a:t>global influences,</a:t>
            </a:r>
          </a:p>
          <a:p>
            <a:r>
              <a:rPr lang="en-US" b="1" dirty="0" smtClean="0"/>
              <a:t>such as internationally-</a:t>
            </a:r>
          </a:p>
          <a:p>
            <a:r>
              <a:rPr lang="en-US" b="1" dirty="0" smtClean="0"/>
              <a:t>endorsed values</a:t>
            </a:r>
          </a:p>
          <a:p>
            <a:r>
              <a:rPr lang="en-US" b="1" dirty="0" smtClean="0"/>
              <a:t>(e.g., Millennium</a:t>
            </a:r>
          </a:p>
          <a:p>
            <a:r>
              <a:rPr lang="en-US" b="1" dirty="0" smtClean="0"/>
              <a:t>Development Goals)…”</a:t>
            </a:r>
            <a:r>
              <a:rPr lang="en-US" b="1" u="sng" dirty="0" smtClean="0"/>
              <a:t> </a:t>
            </a:r>
            <a:endParaRPr lang="en-US" b="1" u="sng"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30"/>
            <a:ext cx="8229600" cy="865187"/>
          </a:xfrm>
        </p:spPr>
        <p:txBody>
          <a:bodyPr/>
          <a:lstStyle/>
          <a:p>
            <a:pPr>
              <a:defRPr/>
            </a:pPr>
            <a:r>
              <a:rPr lang="en-US" dirty="0" smtClean="0">
                <a:solidFill>
                  <a:srgbClr val="C00000"/>
                </a:solidFill>
              </a:rPr>
              <a:t>Major Implications of PESM</a:t>
            </a:r>
            <a:endParaRPr lang="en-US" dirty="0">
              <a:solidFill>
                <a:srgbClr val="C00000"/>
              </a:solidFill>
            </a:endParaRPr>
          </a:p>
        </p:txBody>
      </p:sp>
      <p:sp>
        <p:nvSpPr>
          <p:cNvPr id="3" name="Content Placeholder 2"/>
          <p:cNvSpPr>
            <a:spLocks noGrp="1"/>
          </p:cNvSpPr>
          <p:nvPr>
            <p:ph idx="1"/>
          </p:nvPr>
        </p:nvSpPr>
        <p:spPr>
          <a:xfrm>
            <a:off x="1690776" y="1017917"/>
            <a:ext cx="7300823" cy="5638800"/>
          </a:xfrm>
        </p:spPr>
        <p:txBody>
          <a:bodyPr>
            <a:normAutofit fontScale="92500" lnSpcReduction="10000"/>
          </a:bodyPr>
          <a:lstStyle/>
          <a:p>
            <a:pPr>
              <a:defRPr/>
            </a:pPr>
            <a:r>
              <a:rPr lang="en-US" sz="2400" dirty="0" smtClean="0"/>
              <a:t>Participatory approach</a:t>
            </a:r>
          </a:p>
          <a:p>
            <a:pPr>
              <a:buFont typeface="Wingdings" pitchFamily="2" charset="2"/>
              <a:buNone/>
              <a:defRPr/>
            </a:pPr>
            <a:endParaRPr lang="en-US" sz="800" dirty="0" smtClean="0"/>
          </a:p>
          <a:p>
            <a:pPr>
              <a:defRPr/>
            </a:pPr>
            <a:r>
              <a:rPr lang="en-US" sz="2400" dirty="0" smtClean="0"/>
              <a:t>Multidisciplinary projects</a:t>
            </a:r>
          </a:p>
          <a:p>
            <a:pPr>
              <a:defRPr/>
            </a:pPr>
            <a:endParaRPr lang="en-US" sz="800" dirty="0" smtClean="0"/>
          </a:p>
          <a:p>
            <a:pPr>
              <a:defRPr/>
            </a:pPr>
            <a:r>
              <a:rPr lang="en-US" sz="2400" dirty="0" smtClean="0"/>
              <a:t>Multidimensional assessment of community outcomes</a:t>
            </a:r>
          </a:p>
          <a:p>
            <a:pPr>
              <a:defRPr/>
            </a:pPr>
            <a:endParaRPr lang="en-US" sz="800" dirty="0" smtClean="0"/>
          </a:p>
          <a:p>
            <a:pPr>
              <a:defRPr/>
            </a:pPr>
            <a:r>
              <a:rPr lang="en-US" sz="2400" dirty="0" smtClean="0"/>
              <a:t>Projects that enhance resiliency and resources in the community</a:t>
            </a:r>
          </a:p>
          <a:p>
            <a:pPr>
              <a:defRPr/>
            </a:pPr>
            <a:endParaRPr lang="en-US" sz="800" dirty="0" smtClean="0"/>
          </a:p>
          <a:p>
            <a:pPr>
              <a:defRPr/>
            </a:pPr>
            <a:r>
              <a:rPr lang="en-US" sz="2400" dirty="0" smtClean="0"/>
              <a:t>Projects that reduce vulnerability and risk factors in the community</a:t>
            </a:r>
          </a:p>
          <a:p>
            <a:pPr>
              <a:defRPr/>
            </a:pPr>
            <a:endParaRPr lang="en-US" sz="800" dirty="0" smtClean="0"/>
          </a:p>
          <a:p>
            <a:pPr>
              <a:defRPr/>
            </a:pPr>
            <a:r>
              <a:rPr lang="en-US" sz="2600" i="1" dirty="0" smtClean="0"/>
              <a:t>“Psychopolitical Validity”</a:t>
            </a:r>
            <a:r>
              <a:rPr lang="en-US" sz="2600" dirty="0" smtClean="0"/>
              <a:t> (Prilleltensky, 2008):</a:t>
            </a:r>
          </a:p>
          <a:p>
            <a:pPr>
              <a:buFont typeface="Wingdings" pitchFamily="2" charset="2"/>
              <a:buNone/>
              <a:defRPr/>
            </a:pPr>
            <a:endParaRPr lang="en-US" sz="800" dirty="0" smtClean="0"/>
          </a:p>
          <a:p>
            <a:pPr lvl="1">
              <a:defRPr/>
            </a:pPr>
            <a:r>
              <a:rPr lang="en-US" sz="1800" dirty="0" smtClean="0"/>
              <a:t>Enhance agency in community members and groups</a:t>
            </a:r>
          </a:p>
          <a:p>
            <a:pPr lvl="1">
              <a:defRPr/>
            </a:pPr>
            <a:endParaRPr lang="en-US" sz="800" dirty="0" smtClean="0"/>
          </a:p>
          <a:p>
            <a:pPr lvl="1">
              <a:defRPr/>
            </a:pPr>
            <a:r>
              <a:rPr lang="en-US" sz="1800" dirty="0" smtClean="0"/>
              <a:t>Beyond ameliorative efforts, perhaps contributing to structural change</a:t>
            </a:r>
          </a:p>
          <a:p>
            <a:pPr lvl="3">
              <a:defRPr/>
            </a:pPr>
            <a:r>
              <a:rPr lang="en-US" sz="1600" dirty="0" smtClean="0"/>
              <a:t>Prilleltensky, I. (2008). The role of power in wellness, 	oppression, and liberation:  The promise of psychopolitical 	validity. </a:t>
            </a:r>
            <a:r>
              <a:rPr lang="en-US" sz="1600" i="1" dirty="0" smtClean="0"/>
              <a:t>Journal of Community Psychology, 36,</a:t>
            </a:r>
            <a:r>
              <a:rPr lang="en-US" sz="1600" dirty="0" smtClean="0"/>
              <a:t> 116-136.</a:t>
            </a:r>
          </a:p>
          <a:p>
            <a:pPr lvl="2">
              <a:defRPr/>
            </a:pPr>
            <a:endParaRPr lang="en-US" sz="1400" dirty="0" smtClean="0"/>
          </a:p>
          <a:p>
            <a:pPr>
              <a:defRPr/>
            </a:pPr>
            <a:endParaRPr lang="en-US" sz="2000" dirty="0" smtClean="0"/>
          </a:p>
        </p:txBody>
      </p:sp>
      <p:sp>
        <p:nvSpPr>
          <p:cNvPr id="5" name="Slide Number Placeholder 4"/>
          <p:cNvSpPr>
            <a:spLocks noGrp="1"/>
          </p:cNvSpPr>
          <p:nvPr>
            <p:ph type="sldNum" sz="quarter" idx="4294967295"/>
          </p:nvPr>
        </p:nvSpPr>
        <p:spPr>
          <a:xfrm>
            <a:off x="6553200" y="6243638"/>
            <a:ext cx="2133600" cy="457200"/>
          </a:xfrm>
          <a:prstGeom prst="rect">
            <a:avLst/>
          </a:prstGeom>
        </p:spPr>
        <p:txBody>
          <a:bodyPr/>
          <a:lstStyle/>
          <a:p>
            <a:pPr>
              <a:defRPr/>
            </a:pPr>
            <a:fld id="{0A541CB9-AE7F-4848-8DE1-711ED856CF89}" type="slidenum">
              <a:rPr lang="en-US" smtClean="0"/>
              <a:pPr>
                <a:defRPr/>
              </a:pPr>
              <a:t>26</a:t>
            </a:fld>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6"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6" fill="hold" grpId="0"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anim calcmode="lin" valueType="num">
                                      <p:cBhvr additive="base">
                                        <p:cTn id="43" dur="500" fill="hold"/>
                                        <p:tgtEl>
                                          <p:spTgt spid="3">
                                            <p:txEl>
                                              <p:pRg st="12" end="12"/>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6" fill="hold" grpId="0" nodeType="clickEffect">
                                  <p:stCondLst>
                                    <p:cond delay="0"/>
                                  </p:stCondLst>
                                  <p:childTnLst>
                                    <p:set>
                                      <p:cBhvr>
                                        <p:cTn id="48" dur="1" fill="hold">
                                          <p:stCondLst>
                                            <p:cond delay="0"/>
                                          </p:stCondLst>
                                        </p:cTn>
                                        <p:tgtEl>
                                          <p:spTgt spid="3">
                                            <p:txEl>
                                              <p:pRg st="14" end="14"/>
                                            </p:txEl>
                                          </p:spTgt>
                                        </p:tgtEl>
                                        <p:attrNameLst>
                                          <p:attrName>style.visibility</p:attrName>
                                        </p:attrNameLst>
                                      </p:cBhvr>
                                      <p:to>
                                        <p:strVal val="visible"/>
                                      </p:to>
                                    </p:set>
                                    <p:anim calcmode="lin" valueType="num">
                                      <p:cBhvr additive="base">
                                        <p:cTn id="49" dur="500" fill="hold"/>
                                        <p:tgtEl>
                                          <p:spTgt spid="3">
                                            <p:txEl>
                                              <p:pRg st="14" end="14"/>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6" fill="hold" grpId="0" nodeType="clickEffect">
                                  <p:stCondLst>
                                    <p:cond delay="0"/>
                                  </p:stCondLst>
                                  <p:childTnLst>
                                    <p:set>
                                      <p:cBhvr>
                                        <p:cTn id="54" dur="1" fill="hold">
                                          <p:stCondLst>
                                            <p:cond delay="0"/>
                                          </p:stCondLst>
                                        </p:cTn>
                                        <p:tgtEl>
                                          <p:spTgt spid="3">
                                            <p:txEl>
                                              <p:pRg st="15" end="15"/>
                                            </p:txEl>
                                          </p:spTgt>
                                        </p:tgtEl>
                                        <p:attrNameLst>
                                          <p:attrName>style.visibility</p:attrName>
                                        </p:attrNameLst>
                                      </p:cBhvr>
                                      <p:to>
                                        <p:strVal val="visible"/>
                                      </p:to>
                                    </p:set>
                                    <p:anim calcmode="lin" valueType="num">
                                      <p:cBhvr additive="base">
                                        <p:cTn id="55" dur="500" fill="hold"/>
                                        <p:tgtEl>
                                          <p:spTgt spid="3">
                                            <p:txEl>
                                              <p:pRg st="15" end="15"/>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947" y="2725947"/>
            <a:ext cx="8229600" cy="731904"/>
          </a:xfrm>
        </p:spPr>
        <p:txBody>
          <a:bodyPr>
            <a:normAutofit fontScale="90000"/>
          </a:bodyPr>
          <a:lstStyle/>
          <a:p>
            <a:r>
              <a:rPr lang="en-US" sz="3600" dirty="0"/>
              <a:t>EXAMINING </a:t>
            </a:r>
            <a:r>
              <a:rPr lang="en-US" sz="3600" dirty="0" smtClean="0"/>
              <a:t>SERVICE LEARNING </a:t>
            </a:r>
            <a:r>
              <a:rPr lang="en-US" sz="3600" dirty="0"/>
              <a:t>FROM THE</a:t>
            </a:r>
            <a:br>
              <a:rPr lang="en-US" sz="3600" dirty="0"/>
            </a:br>
            <a:r>
              <a:rPr lang="en-US" sz="3600" dirty="0"/>
              <a:t>PERSPECTIVE OF COMMUNITY</a:t>
            </a:r>
            <a:br>
              <a:rPr lang="en-US" sz="3600" dirty="0"/>
            </a:br>
            <a:r>
              <a:rPr lang="en-US" sz="3600" dirty="0"/>
              <a:t>ORGANIZATION </a:t>
            </a:r>
            <a:r>
              <a:rPr lang="en-US" sz="3600" dirty="0" smtClean="0"/>
              <a:t>CAPACITY</a:t>
            </a:r>
            <a:r>
              <a:rPr lang="en-US" sz="3600" b="1" dirty="0" smtClean="0"/>
              <a:t/>
            </a:r>
            <a:br>
              <a:rPr lang="en-US" sz="3600" b="1" dirty="0" smtClean="0"/>
            </a:br>
            <a:r>
              <a:rPr lang="en-US" sz="3600" b="1" dirty="0"/>
              <a:t/>
            </a:r>
            <a:br>
              <a:rPr lang="en-US" sz="3600" b="1" dirty="0"/>
            </a:br>
            <a:r>
              <a:rPr lang="en-US" sz="2200" dirty="0" smtClean="0"/>
              <a:t>Laura Littlepage</a:t>
            </a:r>
            <a:br>
              <a:rPr lang="en-US" sz="2200" dirty="0" smtClean="0"/>
            </a:br>
            <a:r>
              <a:rPr lang="en-US" sz="2200" dirty="0" smtClean="0"/>
              <a:t>Indiana University Public Policy Institute</a:t>
            </a:r>
            <a:br>
              <a:rPr lang="en-US" sz="2200" dirty="0" smtClean="0"/>
            </a:br>
            <a:r>
              <a:rPr lang="en-US" sz="2200" dirty="0" smtClean="0"/>
              <a:t/>
            </a:r>
            <a:br>
              <a:rPr lang="en-US" sz="2200" dirty="0" smtClean="0"/>
            </a:br>
            <a:r>
              <a:rPr lang="en-US" sz="2200" dirty="0" smtClean="0"/>
              <a:t>Beth Gazley</a:t>
            </a:r>
            <a:br>
              <a:rPr lang="en-US" sz="2200" dirty="0" smtClean="0"/>
            </a:br>
            <a:r>
              <a:rPr lang="en-US" sz="2200" dirty="0" smtClean="0"/>
              <a:t>School of Public and Environmental Affairs</a:t>
            </a:r>
            <a:br>
              <a:rPr lang="en-US" sz="2200" dirty="0" smtClean="0"/>
            </a:br>
            <a:r>
              <a:rPr lang="en-US" sz="2200" dirty="0" smtClean="0"/>
              <a:t>Indiana University</a:t>
            </a:r>
            <a:br>
              <a:rPr lang="en-US" sz="2200" dirty="0" smtClean="0"/>
            </a:br>
            <a:r>
              <a:rPr lang="en-US" b="1" dirty="0"/>
              <a:t/>
            </a:r>
            <a:br>
              <a:rPr lang="en-US" b="1" dirty="0"/>
            </a:br>
            <a:endParaRPr lang="en-US" dirty="0">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29979427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a:t>Reciprocity in Service Learning</a:t>
            </a:r>
            <a:r>
              <a:rPr lang="en-US" dirty="0"/>
              <a:t> </a:t>
            </a:r>
            <a:endParaRPr lang="en-US" dirty="0">
              <a:latin typeface="Open Sans" pitchFamily="34" charset="0"/>
              <a:ea typeface="Open Sans" pitchFamily="34" charset="0"/>
              <a:cs typeface="Open Sans" pitchFamily="34" charset="0"/>
            </a:endParaRPr>
          </a:p>
        </p:txBody>
      </p:sp>
      <p:sp>
        <p:nvSpPr>
          <p:cNvPr id="5" name="Content Placeholder 4"/>
          <p:cNvSpPr>
            <a:spLocks noGrp="1"/>
          </p:cNvSpPr>
          <p:nvPr>
            <p:ph idx="1"/>
          </p:nvPr>
        </p:nvSpPr>
        <p:spPr/>
        <p:txBody>
          <a:bodyPr>
            <a:normAutofit fontScale="62500" lnSpcReduction="20000"/>
          </a:bodyPr>
          <a:lstStyle/>
          <a:p>
            <a:pPr>
              <a:lnSpc>
                <a:spcPct val="80000"/>
              </a:lnSpc>
              <a:defRPr/>
            </a:pPr>
            <a:r>
              <a:rPr lang="en-US" b="1" dirty="0"/>
              <a:t>Students</a:t>
            </a:r>
            <a:r>
              <a:rPr lang="en-US" dirty="0"/>
              <a:t>:  expected to acquire new skills and learn more effectively through ability to apply and test classroom knowledge in real settings</a:t>
            </a:r>
            <a:r>
              <a:rPr lang="en-US" dirty="0" smtClean="0"/>
              <a:t>.</a:t>
            </a:r>
          </a:p>
          <a:p>
            <a:pPr marL="0" indent="0">
              <a:lnSpc>
                <a:spcPct val="80000"/>
              </a:lnSpc>
              <a:buNone/>
              <a:defRPr/>
            </a:pPr>
            <a:endParaRPr lang="en-US" b="1" dirty="0"/>
          </a:p>
          <a:p>
            <a:pPr>
              <a:lnSpc>
                <a:spcPct val="80000"/>
              </a:lnSpc>
              <a:defRPr/>
            </a:pPr>
            <a:r>
              <a:rPr lang="en-US" b="1" dirty="0"/>
              <a:t>Instructors:</a:t>
            </a:r>
            <a:r>
              <a:rPr lang="en-US" dirty="0"/>
              <a:t>  expected to teach more effectively by extending the opportunities for their students to learn</a:t>
            </a:r>
            <a:r>
              <a:rPr lang="en-US" dirty="0" smtClean="0"/>
              <a:t>.</a:t>
            </a:r>
          </a:p>
          <a:p>
            <a:pPr marL="0" indent="0">
              <a:lnSpc>
                <a:spcPct val="80000"/>
              </a:lnSpc>
              <a:buNone/>
              <a:defRPr/>
            </a:pPr>
            <a:endParaRPr lang="en-US" b="1" dirty="0"/>
          </a:p>
          <a:p>
            <a:pPr>
              <a:lnSpc>
                <a:spcPct val="80000"/>
              </a:lnSpc>
              <a:defRPr/>
            </a:pPr>
            <a:r>
              <a:rPr lang="en-US" b="1" dirty="0"/>
              <a:t>Host agencies:</a:t>
            </a:r>
            <a:r>
              <a:rPr lang="en-US" dirty="0"/>
              <a:t>  expected to operate more effectively with additional volunteer labor and expertise</a:t>
            </a:r>
            <a:r>
              <a:rPr lang="en-US" dirty="0" smtClean="0"/>
              <a:t>.</a:t>
            </a:r>
          </a:p>
          <a:p>
            <a:pPr marL="0" indent="0">
              <a:lnSpc>
                <a:spcPct val="80000"/>
              </a:lnSpc>
              <a:buNone/>
              <a:defRPr/>
            </a:pPr>
            <a:endParaRPr lang="en-US" b="1" dirty="0"/>
          </a:p>
          <a:p>
            <a:pPr>
              <a:lnSpc>
                <a:spcPct val="80000"/>
              </a:lnSpc>
              <a:defRPr/>
            </a:pPr>
            <a:r>
              <a:rPr lang="en-US" b="1" dirty="0"/>
              <a:t>Communities</a:t>
            </a:r>
            <a:r>
              <a:rPr lang="en-US" dirty="0"/>
              <a:t>:  gain from pro-social student behavior, greater community social capital, stronger town-gown relationships, more volunteerism. </a:t>
            </a:r>
          </a:p>
          <a:p>
            <a:endParaRPr lang="en-US" dirty="0">
              <a:latin typeface="Open Sans" pitchFamily="34" charset="0"/>
              <a:ea typeface="Open Sans" pitchFamily="34" charset="0"/>
              <a:cs typeface="Open Sans" pitchFamily="34" charset="0"/>
            </a:endParaRPr>
          </a:p>
        </p:txBody>
      </p:sp>
      <p:sp>
        <p:nvSpPr>
          <p:cNvPr id="7" name="Rectangle 6"/>
          <p:cNvSpPr/>
          <p:nvPr/>
        </p:nvSpPr>
        <p:spPr>
          <a:xfrm>
            <a:off x="2323380" y="0"/>
            <a:ext cx="4301068"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271574269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b="1" dirty="0" smtClean="0"/>
              <a:t>Gaps in Research</a:t>
            </a:r>
          </a:p>
        </p:txBody>
      </p:sp>
      <p:sp>
        <p:nvSpPr>
          <p:cNvPr id="7171" name="Rectangle 3"/>
          <p:cNvSpPr>
            <a:spLocks noGrp="1" noChangeArrowheads="1"/>
          </p:cNvSpPr>
          <p:nvPr>
            <p:ph type="body" idx="1"/>
          </p:nvPr>
        </p:nvSpPr>
        <p:spPr>
          <a:xfrm>
            <a:off x="457200" y="1219200"/>
            <a:ext cx="8229600" cy="4906963"/>
          </a:xfrm>
        </p:spPr>
        <p:txBody>
          <a:bodyPr/>
          <a:lstStyle/>
          <a:p>
            <a:pPr eaLnBrk="1" hangingPunct="1">
              <a:defRPr/>
            </a:pPr>
            <a:r>
              <a:rPr lang="en-US" sz="2800" dirty="0" smtClean="0"/>
              <a:t>Challenges (versus benefits) of service learning</a:t>
            </a:r>
          </a:p>
          <a:p>
            <a:pPr eaLnBrk="1" hangingPunct="1">
              <a:defRPr/>
            </a:pPr>
            <a:r>
              <a:rPr lang="en-US" sz="2800" dirty="0" smtClean="0"/>
              <a:t>Impact on host agencies</a:t>
            </a:r>
          </a:p>
          <a:p>
            <a:pPr eaLnBrk="1" hangingPunct="1">
              <a:defRPr/>
            </a:pPr>
            <a:r>
              <a:rPr lang="en-US" sz="2800" b="1" dirty="0" smtClean="0"/>
              <a:t>ASSUMPTION:</a:t>
            </a:r>
          </a:p>
          <a:p>
            <a:pPr eaLnBrk="1" hangingPunct="1">
              <a:buFont typeface="Wingdings" pitchFamily="2" charset="2"/>
              <a:buNone/>
              <a:defRPr/>
            </a:pPr>
            <a:endParaRPr lang="en-US" sz="2800" b="1" dirty="0" smtClean="0"/>
          </a:p>
          <a:p>
            <a:pPr eaLnBrk="1" hangingPunct="1">
              <a:buFont typeface="Wingdings" pitchFamily="2" charset="2"/>
              <a:buNone/>
              <a:defRPr/>
            </a:pPr>
            <a:endParaRPr lang="en-US" sz="2800" b="1" dirty="0" smtClean="0"/>
          </a:p>
          <a:p>
            <a:pPr eaLnBrk="1" hangingPunct="1">
              <a:defRPr/>
            </a:pPr>
            <a:r>
              <a:rPr lang="en-US" b="1" dirty="0" smtClean="0"/>
              <a:t>REALITY:</a:t>
            </a:r>
          </a:p>
        </p:txBody>
      </p:sp>
      <p:sp>
        <p:nvSpPr>
          <p:cNvPr id="3076" name="Text Box 4"/>
          <p:cNvSpPr txBox="1">
            <a:spLocks noChangeArrowheads="1"/>
          </p:cNvSpPr>
          <p:nvPr/>
        </p:nvSpPr>
        <p:spPr bwMode="auto">
          <a:xfrm>
            <a:off x="1600200" y="2757577"/>
            <a:ext cx="7086600" cy="838200"/>
          </a:xfrm>
          <a:prstGeom prst="rect">
            <a:avLst/>
          </a:prstGeom>
          <a:solidFill>
            <a:srgbClr val="FFFFFF"/>
          </a:solidFill>
          <a:ln w="76200" cmpd="tri">
            <a:solidFill>
              <a:srgbClr val="000000"/>
            </a:solidFill>
            <a:miter lim="800000"/>
            <a:headEnd/>
            <a:tailEnd/>
          </a:ln>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r>
              <a:rPr lang="en-US" sz="2000" b="1" dirty="0">
                <a:latin typeface="Arial" charset="0"/>
              </a:rPr>
              <a:t>“</a:t>
            </a:r>
            <a:r>
              <a:rPr lang="en-US" sz="2000" b="1" dirty="0">
                <a:solidFill>
                  <a:schemeClr val="accent2"/>
                </a:solidFill>
                <a:latin typeface="Arial" charset="0"/>
              </a:rPr>
              <a:t>Win-win” situation</a:t>
            </a:r>
          </a:p>
          <a:p>
            <a:pPr algn="ctr" eaLnBrk="1" hangingPunct="1"/>
            <a:r>
              <a:rPr lang="en-US" sz="1600" dirty="0">
                <a:solidFill>
                  <a:schemeClr val="accent2"/>
                </a:solidFill>
                <a:latin typeface="Arial" charset="0"/>
              </a:rPr>
              <a:t>McIntyre, Webb &amp; Hite, </a:t>
            </a:r>
            <a:r>
              <a:rPr lang="en-US" sz="1600" u="sng" dirty="0">
                <a:solidFill>
                  <a:schemeClr val="accent2"/>
                </a:solidFill>
                <a:latin typeface="Arial" charset="0"/>
              </a:rPr>
              <a:t>Marketing Education Review</a:t>
            </a:r>
            <a:r>
              <a:rPr lang="en-US" sz="1600" dirty="0">
                <a:solidFill>
                  <a:schemeClr val="accent2"/>
                </a:solidFill>
                <a:latin typeface="Arial" charset="0"/>
              </a:rPr>
              <a:t>, 2005</a:t>
            </a:r>
          </a:p>
          <a:p>
            <a:pPr algn="ctr" eaLnBrk="1" hangingPunct="1"/>
            <a:endParaRPr lang="en-US" dirty="0">
              <a:latin typeface="Arial" charset="0"/>
            </a:endParaRPr>
          </a:p>
        </p:txBody>
      </p:sp>
      <p:sp>
        <p:nvSpPr>
          <p:cNvPr id="3077" name="Text Box 5"/>
          <p:cNvSpPr txBox="1">
            <a:spLocks noChangeArrowheads="1"/>
          </p:cNvSpPr>
          <p:nvPr/>
        </p:nvSpPr>
        <p:spPr bwMode="auto">
          <a:xfrm>
            <a:off x="1659147" y="4298111"/>
            <a:ext cx="7162800" cy="1181100"/>
          </a:xfrm>
          <a:prstGeom prst="rect">
            <a:avLst/>
          </a:prstGeom>
          <a:solidFill>
            <a:srgbClr val="FFFFFF"/>
          </a:solidFill>
          <a:ln w="76200" cmpd="tri">
            <a:solidFill>
              <a:srgbClr val="000000"/>
            </a:solidFill>
            <a:miter lim="800000"/>
            <a:headEnd/>
            <a:tailEnd/>
          </a:ln>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r>
              <a:rPr lang="en-US" sz="2000" b="1" dirty="0">
                <a:solidFill>
                  <a:schemeClr val="accent2"/>
                </a:solidFill>
                <a:latin typeface="Arial" charset="0"/>
              </a:rPr>
              <a:t>“Working with service learners has the potential to be more painful and more beneficial than working with [other] volunteers” </a:t>
            </a:r>
            <a:r>
              <a:rPr lang="en-US" sz="1600" dirty="0">
                <a:solidFill>
                  <a:schemeClr val="accent2"/>
                </a:solidFill>
                <a:latin typeface="Arial" charset="0"/>
              </a:rPr>
              <a:t>Barry Lessow, CEO, Monroe County United Way</a:t>
            </a:r>
          </a:p>
          <a:p>
            <a:pPr algn="ctr" eaLnBrk="1" hangingPunct="1"/>
            <a:endParaRPr lang="en-US" sz="1600" dirty="0">
              <a:solidFill>
                <a:schemeClr val="accent2"/>
              </a:solidFill>
              <a:latin typeface="Arial" charset="0"/>
            </a:endParaRPr>
          </a:p>
        </p:txBody>
      </p:sp>
    </p:spTree>
    <p:extLst>
      <p:ext uri="{BB962C8B-B14F-4D97-AF65-F5344CB8AC3E}">
        <p14:creationId xmlns:p14="http://schemas.microsoft.com/office/powerpoint/2010/main" val="416157339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34836"/>
            <a:ext cx="8229600" cy="2948280"/>
          </a:xfrm>
        </p:spPr>
        <p:txBody>
          <a:bodyPr/>
          <a:lstStyle/>
          <a:p>
            <a:pPr marL="0" lvl="0" indent="0">
              <a:buNone/>
            </a:pPr>
            <a:endParaRPr lang="en-US" dirty="0"/>
          </a:p>
          <a:p>
            <a:endParaRPr lang="en-US" dirty="0"/>
          </a:p>
        </p:txBody>
      </p:sp>
      <p:graphicFrame>
        <p:nvGraphicFramePr>
          <p:cNvPr id="4" name="Diagram 3"/>
          <p:cNvGraphicFramePr/>
          <p:nvPr>
            <p:extLst>
              <p:ext uri="{D42A27DB-BD31-4B8C-83A1-F6EECF244321}">
                <p14:modId xmlns:p14="http://schemas.microsoft.com/office/powerpoint/2010/main" val="3811669973"/>
              </p:ext>
            </p:extLst>
          </p:nvPr>
        </p:nvGraphicFramePr>
        <p:xfrm>
          <a:off x="1316182" y="311719"/>
          <a:ext cx="7619999" cy="53801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615142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682468" y="1381857"/>
            <a:ext cx="8361872" cy="5181600"/>
            <a:chOff x="106413300" y="107442000"/>
            <a:chExt cx="7543800" cy="6057900"/>
          </a:xfrm>
        </p:grpSpPr>
        <p:sp>
          <p:nvSpPr>
            <p:cNvPr id="4100" name="AutoShape 6"/>
            <p:cNvSpPr>
              <a:spLocks noChangeArrowheads="1"/>
            </p:cNvSpPr>
            <p:nvPr/>
          </p:nvSpPr>
          <p:spPr bwMode="auto">
            <a:xfrm>
              <a:off x="108077374" y="108451650"/>
              <a:ext cx="4215652" cy="3365500"/>
            </a:xfrm>
            <a:prstGeom prst="triangle">
              <a:avLst>
                <a:gd name="adj" fmla="val 50000"/>
              </a:avLst>
            </a:prstGeom>
            <a:noFill/>
            <a:ln w="9525" algn="in">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4101" name="Text Box 7"/>
            <p:cNvSpPr txBox="1">
              <a:spLocks noChangeArrowheads="1"/>
            </p:cNvSpPr>
            <p:nvPr/>
          </p:nvSpPr>
          <p:spPr bwMode="auto">
            <a:xfrm>
              <a:off x="109408632" y="109797850"/>
              <a:ext cx="1442197" cy="4487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r>
                <a:rPr lang="en-US" sz="2400" dirty="0">
                  <a:solidFill>
                    <a:schemeClr val="bg1"/>
                  </a:solidFill>
                  <a:latin typeface="Times New Roman" charset="0"/>
                </a:rPr>
                <a:t>Student</a:t>
              </a:r>
              <a:endParaRPr lang="en-US" dirty="0">
                <a:solidFill>
                  <a:schemeClr val="bg1"/>
                </a:solidFill>
              </a:endParaRPr>
            </a:p>
          </p:txBody>
        </p:sp>
        <p:sp>
          <p:nvSpPr>
            <p:cNvPr id="4102" name="Text Box 8"/>
            <p:cNvSpPr txBox="1">
              <a:spLocks noChangeArrowheads="1"/>
            </p:cNvSpPr>
            <p:nvPr/>
          </p:nvSpPr>
          <p:spPr bwMode="auto">
            <a:xfrm rot="2607117">
              <a:off x="108550389" y="110839898"/>
              <a:ext cx="1682319" cy="5609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r>
                <a:rPr lang="en-US" sz="2400" dirty="0">
                  <a:solidFill>
                    <a:schemeClr val="bg1"/>
                  </a:solidFill>
                  <a:latin typeface="Times New Roman" charset="0"/>
                </a:rPr>
                <a:t>Community</a:t>
              </a:r>
              <a:endParaRPr lang="en-US" dirty="0">
                <a:solidFill>
                  <a:schemeClr val="bg1"/>
                </a:solidFill>
              </a:endParaRPr>
            </a:p>
          </p:txBody>
        </p:sp>
        <p:sp>
          <p:nvSpPr>
            <p:cNvPr id="4103" name="Text Box 9"/>
            <p:cNvSpPr txBox="1">
              <a:spLocks noChangeArrowheads="1"/>
            </p:cNvSpPr>
            <p:nvPr/>
          </p:nvSpPr>
          <p:spPr bwMode="auto">
            <a:xfrm rot="19315783">
              <a:off x="110276177" y="110947326"/>
              <a:ext cx="1442197" cy="5609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r>
                <a:rPr lang="en-US" sz="2400" dirty="0" smtClean="0">
                  <a:solidFill>
                    <a:schemeClr val="bg1"/>
                  </a:solidFill>
                  <a:latin typeface="Times New Roman" pitchFamily="18" charset="0"/>
                  <a:cs typeface="Times New Roman" pitchFamily="18" charset="0"/>
                </a:rPr>
                <a:t>Campus</a:t>
              </a:r>
              <a:endParaRPr lang="en-US" sz="2400" dirty="0">
                <a:solidFill>
                  <a:schemeClr val="bg1"/>
                </a:solidFill>
                <a:latin typeface="Times New Roman" pitchFamily="18" charset="0"/>
                <a:cs typeface="Times New Roman" pitchFamily="18" charset="0"/>
              </a:endParaRPr>
            </a:p>
          </p:txBody>
        </p:sp>
        <p:sp>
          <p:nvSpPr>
            <p:cNvPr id="4104" name="Oval 10"/>
            <p:cNvSpPr>
              <a:spLocks noChangeArrowheads="1"/>
            </p:cNvSpPr>
            <p:nvPr/>
          </p:nvSpPr>
          <p:spPr bwMode="auto">
            <a:xfrm>
              <a:off x="108077374" y="107442000"/>
              <a:ext cx="2218764" cy="2131483"/>
            </a:xfrm>
            <a:prstGeom prst="ellipse">
              <a:avLst/>
            </a:prstGeom>
            <a:noFill/>
            <a:ln w="9525" algn="in">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4105" name="Oval 11"/>
            <p:cNvSpPr>
              <a:spLocks noChangeArrowheads="1"/>
            </p:cNvSpPr>
            <p:nvPr/>
          </p:nvSpPr>
          <p:spPr bwMode="auto">
            <a:xfrm>
              <a:off x="109963324" y="107442000"/>
              <a:ext cx="2218764" cy="2131483"/>
            </a:xfrm>
            <a:prstGeom prst="ellipse">
              <a:avLst/>
            </a:prstGeom>
            <a:noFill/>
            <a:ln w="9525" algn="in">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4106" name="Oval 12"/>
            <p:cNvSpPr>
              <a:spLocks noChangeArrowheads="1"/>
            </p:cNvSpPr>
            <p:nvPr/>
          </p:nvSpPr>
          <p:spPr bwMode="auto">
            <a:xfrm>
              <a:off x="111738335" y="109910033"/>
              <a:ext cx="2218765" cy="2131484"/>
            </a:xfrm>
            <a:prstGeom prst="ellipse">
              <a:avLst/>
            </a:prstGeom>
            <a:noFill/>
            <a:ln w="9525" algn="in">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4107" name="Oval 13"/>
            <p:cNvSpPr>
              <a:spLocks noChangeArrowheads="1"/>
            </p:cNvSpPr>
            <p:nvPr/>
          </p:nvSpPr>
          <p:spPr bwMode="auto">
            <a:xfrm>
              <a:off x="110739891" y="111368417"/>
              <a:ext cx="2218765" cy="2131483"/>
            </a:xfrm>
            <a:prstGeom prst="ellipse">
              <a:avLst/>
            </a:prstGeom>
            <a:noFill/>
            <a:ln w="9525" algn="in">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4108" name="Oval 14"/>
            <p:cNvSpPr>
              <a:spLocks noChangeArrowheads="1"/>
            </p:cNvSpPr>
            <p:nvPr/>
          </p:nvSpPr>
          <p:spPr bwMode="auto">
            <a:xfrm>
              <a:off x="106413300" y="110134400"/>
              <a:ext cx="2218765" cy="2131483"/>
            </a:xfrm>
            <a:prstGeom prst="ellipse">
              <a:avLst/>
            </a:prstGeom>
            <a:noFill/>
            <a:ln w="9525" algn="in">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4109" name="Oval 15"/>
            <p:cNvSpPr>
              <a:spLocks noChangeArrowheads="1"/>
            </p:cNvSpPr>
            <p:nvPr/>
          </p:nvSpPr>
          <p:spPr bwMode="auto">
            <a:xfrm>
              <a:off x="107411744" y="111368417"/>
              <a:ext cx="2218765" cy="2131483"/>
            </a:xfrm>
            <a:prstGeom prst="ellipse">
              <a:avLst/>
            </a:prstGeom>
            <a:noFill/>
            <a:ln w="9525" algn="in">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4110" name="Text Box 16"/>
            <p:cNvSpPr txBox="1">
              <a:spLocks noChangeArrowheads="1"/>
            </p:cNvSpPr>
            <p:nvPr/>
          </p:nvSpPr>
          <p:spPr bwMode="auto">
            <a:xfrm>
              <a:off x="108299250" y="107666367"/>
              <a:ext cx="1775012" cy="168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r>
                <a:rPr lang="en-US" sz="1200" u="sng" dirty="0">
                  <a:solidFill>
                    <a:schemeClr val="bg1"/>
                  </a:solidFill>
                  <a:latin typeface="Times New Roman" charset="0"/>
                </a:rPr>
                <a:t>Benefits</a:t>
              </a:r>
            </a:p>
            <a:p>
              <a:pPr>
                <a:buSzPts val="1000"/>
                <a:buFont typeface="Symbol" pitchFamily="18" charset="2"/>
                <a:buChar char="·"/>
              </a:pPr>
              <a:r>
                <a:rPr lang="en-US" sz="1100" dirty="0">
                  <a:solidFill>
                    <a:schemeClr val="bg1"/>
                  </a:solidFill>
                  <a:latin typeface="Times New Roman" charset="0"/>
                </a:rPr>
                <a:t>Professional experience</a:t>
              </a:r>
            </a:p>
            <a:p>
              <a:pPr>
                <a:buSzPts val="1000"/>
                <a:buFont typeface="Symbol" pitchFamily="18" charset="2"/>
                <a:buChar char="·"/>
              </a:pPr>
              <a:r>
                <a:rPr lang="en-US" sz="1100" dirty="0">
                  <a:solidFill>
                    <a:schemeClr val="bg1"/>
                  </a:solidFill>
                  <a:latin typeface="Times New Roman" charset="0"/>
                </a:rPr>
                <a:t>Stronger grasp of subject matter</a:t>
              </a:r>
            </a:p>
            <a:p>
              <a:pPr>
                <a:buSzPts val="1000"/>
                <a:buFont typeface="Symbol" pitchFamily="18" charset="2"/>
                <a:buChar char="·"/>
              </a:pPr>
              <a:r>
                <a:rPr lang="en-US" sz="1100" dirty="0">
                  <a:solidFill>
                    <a:schemeClr val="bg1"/>
                  </a:solidFill>
                  <a:latin typeface="Times New Roman" charset="0"/>
                </a:rPr>
                <a:t>Understanding of social needs</a:t>
              </a:r>
            </a:p>
            <a:p>
              <a:pPr>
                <a:buSzPts val="1000"/>
                <a:buFont typeface="Symbol" pitchFamily="18" charset="2"/>
                <a:buChar char="·"/>
              </a:pPr>
              <a:r>
                <a:rPr lang="en-US" sz="1100" dirty="0">
                  <a:solidFill>
                    <a:schemeClr val="bg1"/>
                  </a:solidFill>
                  <a:latin typeface="Times New Roman" charset="0"/>
                </a:rPr>
                <a:t>Civic engagement</a:t>
              </a:r>
            </a:p>
            <a:p>
              <a:pPr>
                <a:buSzPts val="1000"/>
                <a:buFont typeface="Symbol" pitchFamily="18" charset="2"/>
                <a:buChar char="·"/>
              </a:pPr>
              <a:r>
                <a:rPr lang="en-US" sz="1100" dirty="0">
                  <a:solidFill>
                    <a:schemeClr val="bg1"/>
                  </a:solidFill>
                  <a:latin typeface="Times New Roman" charset="0"/>
                </a:rPr>
                <a:t>Personal efficacy</a:t>
              </a:r>
            </a:p>
            <a:p>
              <a:pPr>
                <a:buSzPts val="1000"/>
                <a:buFont typeface="Symbol" pitchFamily="18" charset="2"/>
                <a:buChar char="·"/>
              </a:pPr>
              <a:r>
                <a:rPr lang="en-US" sz="1100" dirty="0">
                  <a:solidFill>
                    <a:schemeClr val="bg1"/>
                  </a:solidFill>
                  <a:latin typeface="Times New Roman" charset="0"/>
                </a:rPr>
                <a:t>Critical thinking skills</a:t>
              </a:r>
              <a:endParaRPr lang="en-US" dirty="0">
                <a:solidFill>
                  <a:schemeClr val="bg1"/>
                </a:solidFill>
              </a:endParaRPr>
            </a:p>
          </p:txBody>
        </p:sp>
        <p:sp>
          <p:nvSpPr>
            <p:cNvPr id="4111" name="Text Box 17"/>
            <p:cNvSpPr txBox="1">
              <a:spLocks noChangeArrowheads="1"/>
            </p:cNvSpPr>
            <p:nvPr/>
          </p:nvSpPr>
          <p:spPr bwMode="auto">
            <a:xfrm>
              <a:off x="110296137" y="107777305"/>
              <a:ext cx="2107826" cy="8974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r>
                <a:rPr lang="en-US" sz="1100" u="sng" dirty="0">
                  <a:solidFill>
                    <a:schemeClr val="bg1"/>
                  </a:solidFill>
                  <a:latin typeface="Times New Roman" charset="0"/>
                </a:rPr>
                <a:t>Challenges</a:t>
              </a:r>
            </a:p>
            <a:p>
              <a:pPr>
                <a:buFont typeface="Symbol" pitchFamily="18" charset="2"/>
                <a:buChar char="·"/>
              </a:pPr>
              <a:r>
                <a:rPr lang="en-US" sz="1100" dirty="0">
                  <a:solidFill>
                    <a:schemeClr val="bg1"/>
                  </a:solidFill>
                  <a:latin typeface="Times New Roman" charset="0"/>
                </a:rPr>
                <a:t>Managing time commitment</a:t>
              </a:r>
            </a:p>
            <a:p>
              <a:pPr>
                <a:buFont typeface="Symbol" pitchFamily="18" charset="2"/>
                <a:buChar char="·"/>
              </a:pPr>
              <a:r>
                <a:rPr lang="en-US" sz="1100" dirty="0">
                  <a:solidFill>
                    <a:schemeClr val="bg1"/>
                  </a:solidFill>
                  <a:latin typeface="Times New Roman" charset="0"/>
                </a:rPr>
                <a:t>New learning environment</a:t>
              </a:r>
            </a:p>
            <a:p>
              <a:pPr>
                <a:buFont typeface="Symbol" pitchFamily="18" charset="2"/>
                <a:buChar char="·"/>
              </a:pPr>
              <a:r>
                <a:rPr lang="en-US" sz="1100" dirty="0">
                  <a:solidFill>
                    <a:schemeClr val="bg1"/>
                  </a:solidFill>
                  <a:latin typeface="Times New Roman" charset="0"/>
                </a:rPr>
                <a:t>Expectation of professionalism</a:t>
              </a:r>
              <a:endParaRPr lang="en-US" dirty="0">
                <a:solidFill>
                  <a:schemeClr val="bg1"/>
                </a:solidFill>
              </a:endParaRPr>
            </a:p>
          </p:txBody>
        </p:sp>
        <p:sp>
          <p:nvSpPr>
            <p:cNvPr id="4112" name="Text Box 18"/>
            <p:cNvSpPr txBox="1">
              <a:spLocks noChangeArrowheads="1"/>
            </p:cNvSpPr>
            <p:nvPr/>
          </p:nvSpPr>
          <p:spPr bwMode="auto">
            <a:xfrm>
              <a:off x="106537799" y="110220351"/>
              <a:ext cx="1775012" cy="14583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r>
                <a:rPr lang="en-US" sz="1200" u="sng" dirty="0">
                  <a:solidFill>
                    <a:schemeClr val="bg1"/>
                  </a:solidFill>
                  <a:latin typeface="Times New Roman" charset="0"/>
                </a:rPr>
                <a:t>Benefits</a:t>
              </a:r>
            </a:p>
            <a:p>
              <a:pPr>
                <a:buSzPts val="1000"/>
                <a:buFont typeface="Symbol" pitchFamily="18" charset="2"/>
                <a:buChar char="·"/>
              </a:pPr>
              <a:r>
                <a:rPr lang="en-US" sz="1100" dirty="0">
                  <a:solidFill>
                    <a:schemeClr val="bg1"/>
                  </a:solidFill>
                  <a:latin typeface="Times New Roman" charset="0"/>
                </a:rPr>
                <a:t>Improved client services</a:t>
              </a:r>
            </a:p>
            <a:p>
              <a:pPr>
                <a:buSzPts val="1000"/>
                <a:buFont typeface="Symbol" pitchFamily="18" charset="2"/>
                <a:buChar char="·"/>
              </a:pPr>
              <a:r>
                <a:rPr lang="en-US" sz="1100" dirty="0">
                  <a:solidFill>
                    <a:schemeClr val="bg1"/>
                  </a:solidFill>
                  <a:latin typeface="Times New Roman" charset="0"/>
                </a:rPr>
                <a:t>Volunteer labor</a:t>
              </a:r>
            </a:p>
            <a:p>
              <a:pPr>
                <a:buSzPts val="1000"/>
                <a:buFont typeface="Symbol" pitchFamily="18" charset="2"/>
                <a:buChar char="·"/>
              </a:pPr>
              <a:r>
                <a:rPr lang="en-US" sz="1100" dirty="0">
                  <a:solidFill>
                    <a:schemeClr val="bg1"/>
                  </a:solidFill>
                  <a:latin typeface="Times New Roman" charset="0"/>
                </a:rPr>
                <a:t>Town-gown links</a:t>
              </a:r>
            </a:p>
            <a:p>
              <a:pPr>
                <a:buSzPts val="1000"/>
                <a:buFont typeface="Symbol" pitchFamily="18" charset="2"/>
                <a:buChar char="·"/>
              </a:pPr>
              <a:r>
                <a:rPr lang="en-US" sz="1100" dirty="0">
                  <a:solidFill>
                    <a:schemeClr val="bg1"/>
                  </a:solidFill>
                  <a:latin typeface="Times New Roman" charset="0"/>
                </a:rPr>
                <a:t>Networking</a:t>
              </a:r>
            </a:p>
            <a:p>
              <a:pPr>
                <a:buSzPts val="1000"/>
                <a:buFont typeface="Symbol" pitchFamily="18" charset="2"/>
                <a:buChar char="·"/>
              </a:pPr>
              <a:r>
                <a:rPr lang="en-US" sz="1100" dirty="0" smtClean="0">
                  <a:solidFill>
                    <a:schemeClr val="bg1"/>
                  </a:solidFill>
                  <a:latin typeface="Times New Roman" charset="0"/>
                </a:rPr>
                <a:t>New expertise, technologies &amp; research</a:t>
              </a:r>
              <a:endParaRPr lang="en-US" sz="1100" dirty="0">
                <a:solidFill>
                  <a:schemeClr val="bg1"/>
                </a:solidFill>
                <a:latin typeface="Times New Roman" charset="0"/>
              </a:endParaRPr>
            </a:p>
            <a:p>
              <a:pPr>
                <a:buSzPts val="1000"/>
                <a:buFont typeface="Symbol" pitchFamily="18" charset="2"/>
                <a:buChar char="·"/>
              </a:pPr>
              <a:r>
                <a:rPr lang="en-US" sz="1100" dirty="0">
                  <a:solidFill>
                    <a:schemeClr val="bg1"/>
                  </a:solidFill>
                  <a:latin typeface="Times New Roman" charset="0"/>
                </a:rPr>
                <a:t>Resources</a:t>
              </a:r>
            </a:p>
            <a:p>
              <a:pPr>
                <a:buSzPts val="1000"/>
                <a:buFont typeface="Symbol" pitchFamily="18" charset="2"/>
                <a:buChar char="·"/>
              </a:pPr>
              <a:r>
                <a:rPr lang="en-US" sz="1100" dirty="0">
                  <a:solidFill>
                    <a:schemeClr val="bg1"/>
                  </a:solidFill>
                  <a:latin typeface="Times New Roman" charset="0"/>
                </a:rPr>
                <a:t>Agency visibility</a:t>
              </a:r>
              <a:endParaRPr lang="en-US" dirty="0">
                <a:solidFill>
                  <a:schemeClr val="bg1"/>
                </a:solidFill>
              </a:endParaRPr>
            </a:p>
          </p:txBody>
        </p:sp>
        <p:sp>
          <p:nvSpPr>
            <p:cNvPr id="4113" name="Text Box 19"/>
            <p:cNvSpPr txBox="1">
              <a:spLocks noChangeArrowheads="1"/>
            </p:cNvSpPr>
            <p:nvPr/>
          </p:nvSpPr>
          <p:spPr bwMode="auto">
            <a:xfrm>
              <a:off x="107633621" y="112024797"/>
              <a:ext cx="1885950" cy="8974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r>
                <a:rPr lang="en-US" sz="1200" u="sng" dirty="0">
                  <a:solidFill>
                    <a:schemeClr val="bg1"/>
                  </a:solidFill>
                  <a:latin typeface="Times New Roman" charset="0"/>
                </a:rPr>
                <a:t>Challenges</a:t>
              </a:r>
            </a:p>
            <a:p>
              <a:pPr>
                <a:buSzPts val="1000"/>
                <a:buFont typeface="Symbol" pitchFamily="18" charset="2"/>
                <a:buChar char="·"/>
              </a:pPr>
              <a:r>
                <a:rPr lang="en-US" sz="1100" dirty="0">
                  <a:solidFill>
                    <a:schemeClr val="bg1"/>
                  </a:solidFill>
                  <a:latin typeface="Times New Roman" charset="0"/>
                </a:rPr>
                <a:t>Management capacity</a:t>
              </a:r>
            </a:p>
            <a:p>
              <a:pPr>
                <a:buSzPts val="1000"/>
                <a:buFont typeface="Symbol" pitchFamily="18" charset="2"/>
                <a:buChar char="·"/>
              </a:pPr>
              <a:r>
                <a:rPr lang="en-US" sz="1100" dirty="0">
                  <a:solidFill>
                    <a:schemeClr val="bg1"/>
                  </a:solidFill>
                  <a:latin typeface="Times New Roman" charset="0"/>
                </a:rPr>
                <a:t>Operational capacity</a:t>
              </a:r>
            </a:p>
            <a:p>
              <a:pPr>
                <a:buSzPts val="1000"/>
                <a:buFont typeface="Symbol" pitchFamily="18" charset="2"/>
                <a:buChar char="·"/>
              </a:pPr>
              <a:r>
                <a:rPr lang="en-US" sz="1100" dirty="0">
                  <a:solidFill>
                    <a:schemeClr val="bg1"/>
                  </a:solidFill>
                  <a:latin typeface="Times New Roman" charset="0"/>
                </a:rPr>
                <a:t>Pedagogical demands</a:t>
              </a:r>
              <a:endParaRPr lang="en-US" dirty="0">
                <a:solidFill>
                  <a:schemeClr val="bg1"/>
                </a:solidFill>
              </a:endParaRPr>
            </a:p>
          </p:txBody>
        </p:sp>
        <p:sp>
          <p:nvSpPr>
            <p:cNvPr id="4114" name="Text Box 20"/>
            <p:cNvSpPr txBox="1">
              <a:spLocks noChangeArrowheads="1"/>
            </p:cNvSpPr>
            <p:nvPr/>
          </p:nvSpPr>
          <p:spPr bwMode="auto">
            <a:xfrm>
              <a:off x="111960212" y="109886340"/>
              <a:ext cx="1885950" cy="12340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r>
                <a:rPr lang="en-US" sz="1200" u="sng" dirty="0">
                  <a:solidFill>
                    <a:schemeClr val="bg1"/>
                  </a:solidFill>
                  <a:latin typeface="Times New Roman" charset="0"/>
                </a:rPr>
                <a:t>Benefits</a:t>
              </a:r>
            </a:p>
            <a:p>
              <a:pPr>
                <a:buSzPts val="1000"/>
                <a:buFont typeface="Symbol" pitchFamily="18" charset="2"/>
                <a:buChar char="·"/>
              </a:pPr>
              <a:r>
                <a:rPr lang="en-US" sz="1100" dirty="0">
                  <a:solidFill>
                    <a:schemeClr val="bg1"/>
                  </a:solidFill>
                  <a:latin typeface="Times New Roman" charset="0"/>
                </a:rPr>
                <a:t>Pedagogical excellence</a:t>
              </a:r>
            </a:p>
            <a:p>
              <a:pPr>
                <a:buSzPts val="1000"/>
                <a:buFont typeface="Symbol" pitchFamily="18" charset="2"/>
                <a:buChar char="·"/>
              </a:pPr>
              <a:r>
                <a:rPr lang="en-US" sz="1100" dirty="0">
                  <a:solidFill>
                    <a:schemeClr val="bg1"/>
                  </a:solidFill>
                  <a:latin typeface="Times New Roman" charset="0"/>
                </a:rPr>
                <a:t>Bridge </a:t>
              </a:r>
              <a:r>
                <a:rPr lang="en-US" sz="1100" dirty="0" smtClean="0">
                  <a:solidFill>
                    <a:schemeClr val="bg1"/>
                  </a:solidFill>
                  <a:latin typeface="Times New Roman" charset="0"/>
                </a:rPr>
                <a:t>building &amp; town-gown links</a:t>
              </a:r>
              <a:endParaRPr lang="en-US" sz="1100" dirty="0">
                <a:solidFill>
                  <a:schemeClr val="bg1"/>
                </a:solidFill>
                <a:latin typeface="Times New Roman" charset="0"/>
              </a:endParaRPr>
            </a:p>
            <a:p>
              <a:pPr>
                <a:buSzPts val="1000"/>
                <a:buFont typeface="Symbol" pitchFamily="18" charset="2"/>
                <a:buChar char="·"/>
              </a:pPr>
              <a:r>
                <a:rPr lang="en-US" sz="1100" dirty="0">
                  <a:solidFill>
                    <a:schemeClr val="bg1"/>
                  </a:solidFill>
                  <a:latin typeface="Times New Roman" charset="0"/>
                </a:rPr>
                <a:t>Student </a:t>
              </a:r>
              <a:r>
                <a:rPr lang="en-US" sz="1100" dirty="0" smtClean="0">
                  <a:solidFill>
                    <a:schemeClr val="bg1"/>
                  </a:solidFill>
                  <a:latin typeface="Times New Roman" charset="0"/>
                </a:rPr>
                <a:t>preparation &amp; </a:t>
              </a:r>
              <a:r>
                <a:rPr lang="en-US" sz="1100" dirty="0">
                  <a:solidFill>
                    <a:schemeClr val="bg1"/>
                  </a:solidFill>
                  <a:latin typeface="Times New Roman" charset="0"/>
                </a:rPr>
                <a:t>placement</a:t>
              </a:r>
            </a:p>
            <a:p>
              <a:pPr>
                <a:buSzPts val="1000"/>
                <a:buFont typeface="Symbol" pitchFamily="18" charset="2"/>
                <a:buChar char="·"/>
              </a:pPr>
              <a:r>
                <a:rPr lang="en-US" sz="1100" dirty="0">
                  <a:solidFill>
                    <a:schemeClr val="bg1"/>
                  </a:solidFill>
                  <a:latin typeface="Times New Roman" charset="0"/>
                </a:rPr>
                <a:t> </a:t>
              </a:r>
              <a:r>
                <a:rPr lang="en-US" sz="1100" dirty="0" smtClean="0">
                  <a:solidFill>
                    <a:schemeClr val="bg1"/>
                  </a:solidFill>
                  <a:latin typeface="Times New Roman" charset="0"/>
                </a:rPr>
                <a:t>Living lab for research</a:t>
              </a:r>
            </a:p>
            <a:p>
              <a:pPr>
                <a:buSzPts val="1000"/>
                <a:buFont typeface="Symbol" pitchFamily="18" charset="2"/>
                <a:buChar char="·"/>
              </a:pPr>
              <a:r>
                <a:rPr lang="en-US" sz="1100" dirty="0" smtClean="0">
                  <a:solidFill>
                    <a:schemeClr val="bg1"/>
                  </a:solidFill>
                  <a:latin typeface="Times New Roman" charset="0"/>
                </a:rPr>
                <a:t>Scholarly publications</a:t>
              </a:r>
            </a:p>
            <a:p>
              <a:pPr>
                <a:buSzPts val="1000"/>
                <a:buFont typeface="Symbol" pitchFamily="18" charset="2"/>
                <a:buChar char="·"/>
              </a:pPr>
              <a:r>
                <a:rPr lang="en-US" sz="1100" dirty="0" smtClean="0">
                  <a:solidFill>
                    <a:schemeClr val="bg1"/>
                  </a:solidFill>
                  <a:latin typeface="Times New Roman" charset="0"/>
                </a:rPr>
                <a:t>Applied research support </a:t>
              </a:r>
              <a:endParaRPr lang="en-US" dirty="0">
                <a:solidFill>
                  <a:schemeClr val="bg1"/>
                </a:solidFill>
              </a:endParaRPr>
            </a:p>
          </p:txBody>
        </p:sp>
        <p:sp>
          <p:nvSpPr>
            <p:cNvPr id="4115" name="Text Box 21"/>
            <p:cNvSpPr txBox="1">
              <a:spLocks noChangeArrowheads="1"/>
            </p:cNvSpPr>
            <p:nvPr/>
          </p:nvSpPr>
          <p:spPr bwMode="auto">
            <a:xfrm>
              <a:off x="111165683" y="111678734"/>
              <a:ext cx="1664073" cy="14988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r>
                <a:rPr lang="en-US" sz="1200" u="sng" dirty="0">
                  <a:solidFill>
                    <a:schemeClr val="bg1"/>
                  </a:solidFill>
                  <a:latin typeface="Times New Roman" charset="0"/>
                </a:rPr>
                <a:t>Challenges</a:t>
              </a:r>
            </a:p>
            <a:p>
              <a:pPr>
                <a:buSzPts val="1000"/>
                <a:buFont typeface="Symbol" pitchFamily="18" charset="2"/>
                <a:buChar char="·"/>
              </a:pPr>
              <a:r>
                <a:rPr lang="en-US" sz="1000" dirty="0">
                  <a:solidFill>
                    <a:schemeClr val="bg1"/>
                  </a:solidFill>
                  <a:latin typeface="Times New Roman" charset="0"/>
                </a:rPr>
                <a:t>Scheduling</a:t>
              </a:r>
            </a:p>
            <a:p>
              <a:pPr>
                <a:buSzPts val="1000"/>
                <a:buFont typeface="Symbol" pitchFamily="18" charset="2"/>
                <a:buChar char="·"/>
              </a:pPr>
              <a:r>
                <a:rPr lang="en-US" sz="1000" dirty="0" smtClean="0">
                  <a:solidFill>
                    <a:schemeClr val="bg1"/>
                  </a:solidFill>
                  <a:latin typeface="Times New Roman" charset="0"/>
                </a:rPr>
                <a:t>Resources</a:t>
              </a:r>
            </a:p>
            <a:p>
              <a:pPr>
                <a:buSzPts val="1000"/>
                <a:buFont typeface="Symbol" pitchFamily="18" charset="2"/>
                <a:buChar char="·"/>
              </a:pPr>
              <a:r>
                <a:rPr lang="en-US" sz="1000" dirty="0" smtClean="0">
                  <a:solidFill>
                    <a:schemeClr val="bg1"/>
                  </a:solidFill>
                  <a:latin typeface="Times New Roman" charset="0"/>
                </a:rPr>
                <a:t>Time &amp; oversight required to maintain relationships</a:t>
              </a:r>
            </a:p>
            <a:p>
              <a:pPr>
                <a:buSzPts val="1000"/>
                <a:buFont typeface="Symbol" pitchFamily="18" charset="2"/>
                <a:buChar char="·"/>
              </a:pPr>
              <a:r>
                <a:rPr lang="en-US" sz="1000" dirty="0" smtClean="0">
                  <a:solidFill>
                    <a:schemeClr val="bg1"/>
                  </a:solidFill>
                  <a:latin typeface="Times New Roman" charset="0"/>
                </a:rPr>
                <a:t>Staff’s ability to develop meaningful projects</a:t>
              </a:r>
            </a:p>
            <a:p>
              <a:pPr>
                <a:buSzPts val="1000"/>
                <a:buFont typeface="Symbol" pitchFamily="18" charset="2"/>
                <a:buChar char="·"/>
              </a:pPr>
              <a:r>
                <a:rPr lang="en-US" sz="1000" dirty="0" smtClean="0">
                  <a:solidFill>
                    <a:schemeClr val="bg1"/>
                  </a:solidFill>
                  <a:latin typeface="Times New Roman" charset="0"/>
                </a:rPr>
                <a:t>Mentoring and supervision</a:t>
              </a:r>
            </a:p>
            <a:p>
              <a:pPr>
                <a:buSzPts val="1000"/>
                <a:buFont typeface="Symbol" pitchFamily="18" charset="2"/>
                <a:buChar char="·"/>
              </a:pPr>
              <a:endParaRPr lang="en-US" dirty="0">
                <a:solidFill>
                  <a:schemeClr val="bg1"/>
                </a:solidFill>
              </a:endParaRPr>
            </a:p>
          </p:txBody>
        </p:sp>
      </p:grpSp>
      <p:sp>
        <p:nvSpPr>
          <p:cNvPr id="87063" name="Rectangle 23"/>
          <p:cNvSpPr>
            <a:spLocks noGrp="1" noChangeArrowheads="1"/>
          </p:cNvSpPr>
          <p:nvPr>
            <p:ph type="title"/>
          </p:nvPr>
        </p:nvSpPr>
        <p:spPr>
          <a:xfrm>
            <a:off x="495300" y="225102"/>
            <a:ext cx="8229600" cy="1143000"/>
          </a:xfrm>
        </p:spPr>
        <p:txBody>
          <a:bodyPr/>
          <a:lstStyle/>
          <a:p>
            <a:pPr eaLnBrk="1" hangingPunct="1">
              <a:defRPr/>
            </a:pPr>
            <a:r>
              <a:rPr lang="en-US" sz="3300" b="1" dirty="0" smtClean="0"/>
              <a:t>Benefits and Challenges of the Service Learning Experience</a:t>
            </a:r>
          </a:p>
        </p:txBody>
      </p:sp>
    </p:spTree>
    <p:extLst>
      <p:ext uri="{BB962C8B-B14F-4D97-AF65-F5344CB8AC3E}">
        <p14:creationId xmlns:p14="http://schemas.microsoft.com/office/powerpoint/2010/main" val="37945129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8600" y="274638"/>
            <a:ext cx="8763000" cy="1630362"/>
          </a:xfrm>
        </p:spPr>
        <p:txBody>
          <a:bodyPr/>
          <a:lstStyle/>
          <a:p>
            <a:pPr eaLnBrk="1" hangingPunct="1">
              <a:defRPr/>
            </a:pPr>
            <a:r>
              <a:rPr lang="en-US" sz="3200" b="1" dirty="0" smtClean="0"/>
              <a:t>Theoretical Lens:  Volunteer Management Capacity </a:t>
            </a:r>
            <a:br>
              <a:rPr lang="en-US" sz="3200" b="1" dirty="0" smtClean="0"/>
            </a:br>
            <a:r>
              <a:rPr lang="en-US" sz="3200" b="1" dirty="0" smtClean="0"/>
              <a:t>(</a:t>
            </a:r>
            <a:r>
              <a:rPr lang="en-US" sz="2400" dirty="0" smtClean="0"/>
              <a:t>Hager and Brudney, Urban Institute, 2004</a:t>
            </a:r>
            <a:r>
              <a:rPr lang="en-US" sz="3200" b="1" dirty="0" smtClean="0"/>
              <a:t>)</a:t>
            </a:r>
          </a:p>
        </p:txBody>
      </p:sp>
      <p:sp>
        <p:nvSpPr>
          <p:cNvPr id="12291" name="Rectangle 3"/>
          <p:cNvSpPr>
            <a:spLocks noGrp="1" noChangeArrowheads="1"/>
          </p:cNvSpPr>
          <p:nvPr>
            <p:ph type="body" idx="1"/>
          </p:nvPr>
        </p:nvSpPr>
        <p:spPr>
          <a:xfrm>
            <a:off x="517585" y="1654834"/>
            <a:ext cx="8229600" cy="4525963"/>
          </a:xfrm>
        </p:spPr>
        <p:txBody>
          <a:bodyPr/>
          <a:lstStyle/>
          <a:p>
            <a:pPr eaLnBrk="1" hangingPunct="1">
              <a:lnSpc>
                <a:spcPct val="80000"/>
              </a:lnSpc>
              <a:defRPr/>
            </a:pPr>
            <a:r>
              <a:rPr lang="en-US" sz="2800" dirty="0" smtClean="0"/>
              <a:t>Addresses the capacity of nonprofits to work with volunteers</a:t>
            </a:r>
          </a:p>
          <a:p>
            <a:pPr eaLnBrk="1" hangingPunct="1">
              <a:lnSpc>
                <a:spcPct val="80000"/>
              </a:lnSpc>
              <a:defRPr/>
            </a:pPr>
            <a:r>
              <a:rPr lang="en-US" sz="2800" dirty="0" smtClean="0"/>
              <a:t>Identifies effective volunteer management practices </a:t>
            </a:r>
          </a:p>
          <a:p>
            <a:pPr eaLnBrk="1" hangingPunct="1">
              <a:lnSpc>
                <a:spcPct val="80000"/>
              </a:lnSpc>
              <a:defRPr/>
            </a:pPr>
            <a:r>
              <a:rPr lang="en-US" sz="2800" dirty="0" smtClean="0"/>
              <a:t>Identifies unmet managerial needs</a:t>
            </a:r>
          </a:p>
          <a:p>
            <a:pPr eaLnBrk="1" hangingPunct="1">
              <a:lnSpc>
                <a:spcPct val="80000"/>
              </a:lnSpc>
              <a:defRPr/>
            </a:pPr>
            <a:r>
              <a:rPr lang="en-US" sz="2800" dirty="0" smtClean="0"/>
              <a:t>Helps to explain agency capacity to take on more volunteers</a:t>
            </a:r>
          </a:p>
          <a:p>
            <a:pPr lvl="1" eaLnBrk="1" hangingPunct="1">
              <a:lnSpc>
                <a:spcPct val="80000"/>
              </a:lnSpc>
              <a:defRPr/>
            </a:pPr>
            <a:r>
              <a:rPr lang="en-US" sz="2400" dirty="0" smtClean="0"/>
              <a:t>“Capacity” =  managerial practices that support volunteer involvement</a:t>
            </a:r>
          </a:p>
        </p:txBody>
      </p:sp>
    </p:spTree>
    <p:extLst>
      <p:ext uri="{BB962C8B-B14F-4D97-AF65-F5344CB8AC3E}">
        <p14:creationId xmlns:p14="http://schemas.microsoft.com/office/powerpoint/2010/main" val="59361134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t>Suggested Interventions and Programs</a:t>
            </a:r>
            <a:endParaRPr lang="en-US" b="1" dirty="0"/>
          </a:p>
        </p:txBody>
      </p:sp>
      <p:sp>
        <p:nvSpPr>
          <p:cNvPr id="3" name="Content Placeholder 2"/>
          <p:cNvSpPr>
            <a:spLocks noGrp="1"/>
          </p:cNvSpPr>
          <p:nvPr>
            <p:ph idx="1"/>
          </p:nvPr>
        </p:nvSpPr>
        <p:spPr/>
        <p:txBody>
          <a:bodyPr/>
          <a:lstStyle/>
          <a:p>
            <a:r>
              <a:rPr lang="en-US" dirty="0" smtClean="0"/>
              <a:t>Agency actions</a:t>
            </a:r>
          </a:p>
          <a:p>
            <a:r>
              <a:rPr lang="en-US" dirty="0" smtClean="0"/>
              <a:t>Campus and/or faculty actions</a:t>
            </a:r>
            <a:endParaRPr lang="en-US" dirty="0"/>
          </a:p>
        </p:txBody>
      </p:sp>
    </p:spTree>
    <p:extLst>
      <p:ext uri="{BB962C8B-B14F-4D97-AF65-F5344CB8AC3E}">
        <p14:creationId xmlns:p14="http://schemas.microsoft.com/office/powerpoint/2010/main" val="40300298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Recommendations for Future Research </a:t>
            </a:r>
            <a:endParaRPr lang="en-US" dirty="0"/>
          </a:p>
        </p:txBody>
      </p:sp>
      <p:sp>
        <p:nvSpPr>
          <p:cNvPr id="3" name="Content Placeholder 2"/>
          <p:cNvSpPr>
            <a:spLocks noGrp="1"/>
          </p:cNvSpPr>
          <p:nvPr>
            <p:ph idx="1"/>
          </p:nvPr>
        </p:nvSpPr>
        <p:spPr/>
        <p:txBody>
          <a:bodyPr>
            <a:normAutofit fontScale="62500" lnSpcReduction="20000"/>
          </a:bodyPr>
          <a:lstStyle/>
          <a:p>
            <a:pPr>
              <a:lnSpc>
                <a:spcPct val="80000"/>
              </a:lnSpc>
              <a:spcAft>
                <a:spcPts val="1200"/>
              </a:spcAft>
            </a:pPr>
            <a:r>
              <a:rPr lang="en-US" dirty="0" smtClean="0"/>
              <a:t>How do agencies view and how prepared are they for</a:t>
            </a:r>
            <a:r>
              <a:rPr lang="en-US" dirty="0"/>
              <a:t>, and </a:t>
            </a:r>
            <a:r>
              <a:rPr lang="en-US" dirty="0" smtClean="0"/>
              <a:t>what are their attitudes </a:t>
            </a:r>
            <a:r>
              <a:rPr lang="en-US" dirty="0"/>
              <a:t>toward, service-learners as volunteers, especially as they compare to attitudes toward other types of volunteers</a:t>
            </a:r>
            <a:r>
              <a:rPr lang="en-US" dirty="0" smtClean="0"/>
              <a:t>?</a:t>
            </a:r>
          </a:p>
          <a:p>
            <a:pPr>
              <a:spcAft>
                <a:spcPts val="1200"/>
              </a:spcAft>
            </a:pPr>
            <a:r>
              <a:rPr lang="en-US" dirty="0" smtClean="0"/>
              <a:t>How </a:t>
            </a:r>
            <a:r>
              <a:rPr lang="en-US" dirty="0"/>
              <a:t>can funding, training and professional development, and other volunteer management capacity resources be leveraged to increase an agency’s likelihood of involving service-learners in its operations?</a:t>
            </a:r>
          </a:p>
          <a:p>
            <a:pPr marL="342900" lvl="1" indent="-342900">
              <a:spcAft>
                <a:spcPts val="1200"/>
              </a:spcAft>
              <a:buFont typeface="Arial"/>
              <a:buChar char="•"/>
            </a:pPr>
            <a:r>
              <a:rPr lang="en-US" sz="3200" dirty="0"/>
              <a:t>Is service learner participation distributed equitably across the nonprofit sector, or rather concentrated among certain agencies according to certain organizational characteristics (e.g., mission, size, management capacity)?</a:t>
            </a:r>
          </a:p>
          <a:p>
            <a:endParaRPr lang="en-US" dirty="0"/>
          </a:p>
        </p:txBody>
      </p:sp>
    </p:spTree>
    <p:extLst>
      <p:ext uri="{BB962C8B-B14F-4D97-AF65-F5344CB8AC3E}">
        <p14:creationId xmlns:p14="http://schemas.microsoft.com/office/powerpoint/2010/main" val="3091099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6098"/>
            <a:ext cx="8229600" cy="1143000"/>
          </a:xfrm>
        </p:spPr>
        <p:txBody>
          <a:bodyPr/>
          <a:lstStyle/>
          <a:p>
            <a:r>
              <a:rPr lang="en-US" dirty="0" smtClean="0"/>
              <a:t>Focusing on theory</a:t>
            </a:r>
            <a:endParaRPr lang="en-US" dirty="0"/>
          </a:p>
        </p:txBody>
      </p:sp>
      <p:sp>
        <p:nvSpPr>
          <p:cNvPr id="3" name="Content Placeholder 2"/>
          <p:cNvSpPr>
            <a:spLocks noGrp="1"/>
          </p:cNvSpPr>
          <p:nvPr>
            <p:ph idx="1"/>
          </p:nvPr>
        </p:nvSpPr>
        <p:spPr>
          <a:xfrm>
            <a:off x="861275" y="1173036"/>
            <a:ext cx="8229600" cy="2948280"/>
          </a:xfrm>
        </p:spPr>
        <p:txBody>
          <a:bodyPr>
            <a:noAutofit/>
          </a:bodyPr>
          <a:lstStyle/>
          <a:p>
            <a:pPr marL="0" indent="0">
              <a:buNone/>
            </a:pPr>
            <a:r>
              <a:rPr lang="en-US" sz="2400" dirty="0" smtClean="0"/>
              <a:t>“</a:t>
            </a:r>
            <a:r>
              <a:rPr lang="en-US" sz="2400" dirty="0" err="1" smtClean="0"/>
              <a:t>Bringle</a:t>
            </a:r>
            <a:r>
              <a:rPr lang="en-US" sz="2400" dirty="0" smtClean="0"/>
              <a:t> </a:t>
            </a:r>
            <a:r>
              <a:rPr lang="en-US" sz="2400" dirty="0"/>
              <a:t>(2003) has advocated for theory from cognate areas to be clearly used as a basis of research.  These could include theories from psychology about motivation, interpersonal relationships, and cognitive and moral development; from business about </a:t>
            </a:r>
            <a:r>
              <a:rPr lang="en-US" sz="2400" dirty="0" err="1"/>
              <a:t>interorganizational</a:t>
            </a:r>
            <a:r>
              <a:rPr lang="en-US" sz="2400" dirty="0"/>
              <a:t> relationships, leadership, and change management; from philosophy about value systems and decision-making; from political theory about individual and collective action; from history about social movements; from communication about conflict resolution</a:t>
            </a:r>
            <a:r>
              <a:rPr lang="en-US" sz="2400" dirty="0" smtClean="0"/>
              <a:t>.” </a:t>
            </a:r>
            <a:endParaRPr lang="en-US" sz="2400" dirty="0"/>
          </a:p>
        </p:txBody>
      </p:sp>
    </p:spTree>
    <p:extLst>
      <p:ext uri="{BB962C8B-B14F-4D97-AF65-F5344CB8AC3E}">
        <p14:creationId xmlns:p14="http://schemas.microsoft.com/office/powerpoint/2010/main" val="1981822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Focusing on theory</a:t>
            </a:r>
            <a:endParaRPr lang="en-US" dirty="0"/>
          </a:p>
        </p:txBody>
      </p:sp>
      <p:sp>
        <p:nvSpPr>
          <p:cNvPr id="3" name="Content Placeholder 2"/>
          <p:cNvSpPr>
            <a:spLocks noGrp="1"/>
          </p:cNvSpPr>
          <p:nvPr>
            <p:ph idx="1"/>
          </p:nvPr>
        </p:nvSpPr>
        <p:spPr>
          <a:xfrm>
            <a:off x="815095" y="1600201"/>
            <a:ext cx="8229600" cy="2948280"/>
          </a:xfrm>
        </p:spPr>
        <p:txBody>
          <a:bodyPr>
            <a:normAutofit fontScale="85000" lnSpcReduction="10000"/>
          </a:bodyPr>
          <a:lstStyle/>
          <a:p>
            <a:pPr marL="0" indent="0">
              <a:buNone/>
            </a:pPr>
            <a:r>
              <a:rPr lang="en-US" dirty="0" smtClean="0"/>
              <a:t>“The </a:t>
            </a:r>
            <a:r>
              <a:rPr lang="en-US" dirty="0"/>
              <a:t>theory or conceptual framework might precede the data collection, or it might emerge from or be modified based on data analysis and interpretation.  Procedures for measuring quantitative or qualitative aspects of attributes do not stand alone, and their meaningfulness is often a function of how solidly they are situated in theory</a:t>
            </a:r>
            <a:r>
              <a:rPr lang="en-US" dirty="0" smtClean="0"/>
              <a:t>.”</a:t>
            </a:r>
            <a:endParaRPr lang="en-US" dirty="0"/>
          </a:p>
        </p:txBody>
      </p:sp>
    </p:spTree>
    <p:extLst>
      <p:ext uri="{BB962C8B-B14F-4D97-AF65-F5344CB8AC3E}">
        <p14:creationId xmlns:p14="http://schemas.microsoft.com/office/powerpoint/2010/main" val="2470595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Research on Service Learning: </a:t>
            </a:r>
            <a:br>
              <a:rPr lang="en-US" dirty="0" smtClean="0"/>
            </a:br>
            <a:r>
              <a:rPr lang="en-US" dirty="0" smtClean="0"/>
              <a:t>Conceptual Frameworks and Assessment</a:t>
            </a:r>
            <a:endParaRPr lang="en-US" dirty="0"/>
          </a:p>
        </p:txBody>
      </p:sp>
      <p:sp>
        <p:nvSpPr>
          <p:cNvPr id="3" name="Content Placeholder 2"/>
          <p:cNvSpPr>
            <a:spLocks noGrp="1"/>
          </p:cNvSpPr>
          <p:nvPr>
            <p:ph idx="1"/>
          </p:nvPr>
        </p:nvSpPr>
        <p:spPr>
          <a:xfrm>
            <a:off x="2962465" y="1600201"/>
            <a:ext cx="3595305" cy="2948280"/>
          </a:xfrm>
        </p:spPr>
        <p:txBody>
          <a:bodyPr>
            <a:normAutofit fontScale="92500"/>
          </a:bodyPr>
          <a:lstStyle/>
          <a:p>
            <a:r>
              <a:rPr lang="en-US" dirty="0" smtClean="0"/>
              <a:t>I. STUDENTS</a:t>
            </a:r>
          </a:p>
          <a:p>
            <a:r>
              <a:rPr lang="en-US" dirty="0" smtClean="0"/>
              <a:t>II. FACULTY</a:t>
            </a:r>
          </a:p>
          <a:p>
            <a:r>
              <a:rPr lang="en-US" dirty="0" smtClean="0"/>
              <a:t>III. COMMUNITIES</a:t>
            </a:r>
          </a:p>
          <a:p>
            <a:r>
              <a:rPr lang="en-US" dirty="0" smtClean="0"/>
              <a:t>IV. INSTITUTIONS</a:t>
            </a:r>
          </a:p>
          <a:p>
            <a:r>
              <a:rPr lang="en-US" dirty="0" smtClean="0"/>
              <a:t>V. PARTNERSHIPS</a:t>
            </a:r>
            <a:endParaRPr lang="en-US" dirty="0"/>
          </a:p>
        </p:txBody>
      </p:sp>
    </p:spTree>
    <p:extLst>
      <p:ext uri="{BB962C8B-B14F-4D97-AF65-F5344CB8AC3E}">
        <p14:creationId xmlns:p14="http://schemas.microsoft.com/office/powerpoint/2010/main" val="3534602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a:t>
            </a:r>
            <a:r>
              <a:rPr lang="en-US" dirty="0" smtClean="0"/>
              <a:t>COMMUNITY</a:t>
            </a:r>
            <a:endParaRPr lang="en-US" dirty="0"/>
          </a:p>
        </p:txBody>
      </p:sp>
      <p:sp>
        <p:nvSpPr>
          <p:cNvPr id="3" name="Content Placeholder 2"/>
          <p:cNvSpPr>
            <a:spLocks noGrp="1"/>
          </p:cNvSpPr>
          <p:nvPr>
            <p:ph idx="1"/>
          </p:nvPr>
        </p:nvSpPr>
        <p:spPr>
          <a:xfrm>
            <a:off x="1242260" y="1519386"/>
            <a:ext cx="7047345" cy="2948280"/>
          </a:xfrm>
        </p:spPr>
        <p:txBody>
          <a:bodyPr/>
          <a:lstStyle/>
          <a:p>
            <a:r>
              <a:rPr lang="en-US" dirty="0" smtClean="0"/>
              <a:t>Community outcomes</a:t>
            </a:r>
            <a:endParaRPr lang="en-US" dirty="0" smtClean="0"/>
          </a:p>
          <a:p>
            <a:r>
              <a:rPr lang="en-US" dirty="0" smtClean="0"/>
              <a:t>Organizational capacity</a:t>
            </a:r>
            <a:endParaRPr lang="en-US" dirty="0" smtClean="0"/>
          </a:p>
          <a:p>
            <a:pPr marL="0" indent="0">
              <a:buNone/>
            </a:pPr>
            <a:endParaRPr lang="en-US" dirty="0"/>
          </a:p>
        </p:txBody>
      </p:sp>
    </p:spTree>
    <p:extLst>
      <p:ext uri="{BB962C8B-B14F-4D97-AF65-F5344CB8AC3E}">
        <p14:creationId xmlns:p14="http://schemas.microsoft.com/office/powerpoint/2010/main" val="32876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template</a:t>
            </a:r>
            <a:endParaRPr lang="en-US" dirty="0"/>
          </a:p>
        </p:txBody>
      </p:sp>
      <p:sp>
        <p:nvSpPr>
          <p:cNvPr id="3" name="Content Placeholder 2"/>
          <p:cNvSpPr>
            <a:spLocks noGrp="1"/>
          </p:cNvSpPr>
          <p:nvPr>
            <p:ph idx="1"/>
          </p:nvPr>
        </p:nvSpPr>
        <p:spPr>
          <a:xfrm>
            <a:off x="1042143" y="1394953"/>
            <a:ext cx="8229600" cy="2948280"/>
          </a:xfrm>
        </p:spPr>
        <p:txBody>
          <a:bodyPr>
            <a:noAutofit/>
          </a:bodyPr>
          <a:lstStyle/>
          <a:p>
            <a:r>
              <a:rPr lang="en-US" sz="2800" dirty="0" smtClean="0"/>
              <a:t>Theoretical / conceptual frameworks</a:t>
            </a:r>
          </a:p>
          <a:p>
            <a:r>
              <a:rPr lang="en-US" sz="2800" dirty="0" smtClean="0"/>
              <a:t>Critical review of past research</a:t>
            </a:r>
          </a:p>
          <a:p>
            <a:r>
              <a:rPr lang="en-US" sz="2800" dirty="0" smtClean="0"/>
              <a:t>Measurement approaches and instruments</a:t>
            </a:r>
          </a:p>
          <a:p>
            <a:r>
              <a:rPr lang="en-US" sz="2800" dirty="0" smtClean="0"/>
              <a:t>Implications for practice</a:t>
            </a:r>
          </a:p>
          <a:p>
            <a:r>
              <a:rPr lang="en-US" sz="2800" dirty="0" smtClean="0"/>
              <a:t>Future research agenda</a:t>
            </a:r>
          </a:p>
          <a:p>
            <a:r>
              <a:rPr lang="en-US" sz="2800" dirty="0" smtClean="0"/>
              <a:t>Recommended reading</a:t>
            </a:r>
          </a:p>
          <a:p>
            <a:pPr marL="0" indent="0">
              <a:buNone/>
            </a:pPr>
            <a:r>
              <a:rPr lang="en-US" sz="2800" dirty="0" smtClean="0"/>
              <a:t>		</a:t>
            </a:r>
            <a:r>
              <a:rPr lang="en-US" sz="2800" i="1" dirty="0" smtClean="0"/>
              <a:t>Lets do some of this same thinking together ….</a:t>
            </a:r>
            <a:endParaRPr lang="en-US" sz="2800" i="1" dirty="0"/>
          </a:p>
        </p:txBody>
      </p:sp>
    </p:spTree>
    <p:extLst>
      <p:ext uri="{BB962C8B-B14F-4D97-AF65-F5344CB8AC3E}">
        <p14:creationId xmlns:p14="http://schemas.microsoft.com/office/powerpoint/2010/main" val="2397107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Critical review of research to date: </a:t>
            </a:r>
            <a:r>
              <a:rPr lang="en-US" dirty="0" smtClean="0"/>
              <a:t>COMMUNITIES</a:t>
            </a:r>
            <a:endParaRPr lang="en-US" dirty="0"/>
          </a:p>
        </p:txBody>
      </p:sp>
      <p:sp>
        <p:nvSpPr>
          <p:cNvPr id="3" name="Content Placeholder 2"/>
          <p:cNvSpPr>
            <a:spLocks noGrp="1"/>
          </p:cNvSpPr>
          <p:nvPr>
            <p:ph idx="1"/>
          </p:nvPr>
        </p:nvSpPr>
        <p:spPr>
          <a:xfrm>
            <a:off x="457200" y="1600200"/>
            <a:ext cx="8686800" cy="4082463"/>
          </a:xfrm>
        </p:spPr>
        <p:txBody>
          <a:bodyPr>
            <a:normAutofit fontScale="70000" lnSpcReduction="20000"/>
          </a:bodyPr>
          <a:lstStyle/>
          <a:p>
            <a:pPr marL="0" indent="0">
              <a:buNone/>
            </a:pPr>
            <a:endParaRPr lang="en-US" dirty="0" smtClean="0"/>
          </a:p>
          <a:p>
            <a:pPr marL="0" indent="0">
              <a:buNone/>
            </a:pPr>
            <a:endParaRPr lang="en-US" dirty="0" smtClean="0"/>
          </a:p>
          <a:p>
            <a:pPr marL="0" indent="0">
              <a:buNone/>
            </a:pPr>
            <a:r>
              <a:rPr lang="en-US" dirty="0"/>
              <a:t>	</a:t>
            </a:r>
            <a:r>
              <a:rPr lang="en-US" dirty="0" smtClean="0"/>
              <a:t>		</a:t>
            </a:r>
            <a:r>
              <a:rPr lang="en-US" dirty="0" smtClean="0">
                <a:solidFill>
                  <a:srgbClr val="7D110C"/>
                </a:solidFill>
              </a:rPr>
              <a:t>	</a:t>
            </a:r>
            <a:r>
              <a:rPr lang="en-US" sz="7000" dirty="0" smtClean="0">
                <a:solidFill>
                  <a:srgbClr val="7D110C"/>
                </a:solidFill>
              </a:rPr>
              <a:t>  (+)						 (</a:t>
            </a:r>
            <a:r>
              <a:rPr lang="en-US" sz="7000" dirty="0" err="1" smtClean="0">
                <a:solidFill>
                  <a:srgbClr val="7D110C"/>
                </a:solidFill>
              </a:rPr>
              <a:t>Δ</a:t>
            </a:r>
            <a:r>
              <a:rPr lang="en-US" sz="7000" dirty="0" smtClean="0">
                <a:solidFill>
                  <a:srgbClr val="7D110C"/>
                </a:solidFill>
              </a:rPr>
              <a:t>)</a:t>
            </a:r>
          </a:p>
          <a:p>
            <a:pPr marL="0" indent="0">
              <a:buNone/>
            </a:pPr>
            <a:endParaRPr lang="en-US" dirty="0"/>
          </a:p>
          <a:p>
            <a:pPr marL="0" indent="0">
              <a:buNone/>
            </a:pPr>
            <a:r>
              <a:rPr lang="en-US" dirty="0" smtClean="0"/>
              <a:t>						</a:t>
            </a:r>
          </a:p>
          <a:p>
            <a:pPr marL="0" indent="0">
              <a:buNone/>
            </a:pPr>
            <a:endParaRPr lang="en-US" dirty="0" smtClean="0"/>
          </a:p>
          <a:p>
            <a:pPr marL="0" indent="0">
              <a:buNone/>
            </a:pPr>
            <a:r>
              <a:rPr lang="en-US" dirty="0"/>
              <a:t>	</a:t>
            </a:r>
            <a:r>
              <a:rPr lang="en-US" dirty="0" smtClean="0"/>
              <a:t>					</a:t>
            </a:r>
          </a:p>
          <a:p>
            <a:pPr marL="0" indent="0">
              <a:buNone/>
            </a:pPr>
            <a:r>
              <a:rPr lang="en-US" dirty="0"/>
              <a:t>	</a:t>
            </a:r>
            <a:r>
              <a:rPr lang="en-US" dirty="0" smtClean="0"/>
              <a:t>					</a:t>
            </a:r>
            <a:r>
              <a:rPr lang="en-US" sz="5100" dirty="0" smtClean="0"/>
              <a:t>Participants?</a:t>
            </a:r>
          </a:p>
          <a:p>
            <a:pPr marL="0" indent="0">
              <a:buNone/>
            </a:pPr>
            <a:r>
              <a:rPr lang="en-US" sz="5100" dirty="0" smtClean="0"/>
              <a:t>							Authors?</a:t>
            </a:r>
            <a:endParaRPr lang="en-US" sz="5100" dirty="0"/>
          </a:p>
        </p:txBody>
      </p:sp>
    </p:spTree>
    <p:extLst>
      <p:ext uri="{BB962C8B-B14F-4D97-AF65-F5344CB8AC3E}">
        <p14:creationId xmlns:p14="http://schemas.microsoft.com/office/powerpoint/2010/main" val="1473496679"/>
      </p:ext>
    </p:extLst>
  </p:cSld>
  <p:clrMapOvr>
    <a:masterClrMapping/>
  </p:clrMapOvr>
</p:sld>
</file>

<file path=ppt/theme/theme1.xml><?xml version="1.0" encoding="utf-8"?>
<a:theme xmlns:a="http://schemas.openxmlformats.org/drawingml/2006/main" name="Default Theme">
  <a:themeElements>
    <a:clrScheme name="Center for Service and Learning">
      <a:dk1>
        <a:srgbClr val="000000"/>
      </a:dk1>
      <a:lt1>
        <a:srgbClr val="FFFFFF"/>
      </a:lt1>
      <a:dk2>
        <a:srgbClr val="007CBB"/>
      </a:dk2>
      <a:lt2>
        <a:srgbClr val="FFFFFF"/>
      </a:lt2>
      <a:accent1>
        <a:srgbClr val="7D110C"/>
      </a:accent1>
      <a:accent2>
        <a:srgbClr val="AF906A"/>
      </a:accent2>
      <a:accent3>
        <a:srgbClr val="000000"/>
      </a:accent3>
      <a:accent4>
        <a:srgbClr val="6E6E6E"/>
      </a:accent4>
      <a:accent5>
        <a:srgbClr val="4C9D2F"/>
      </a:accent5>
      <a:accent6>
        <a:srgbClr val="007CBB"/>
      </a:accent6>
      <a:hlink>
        <a:srgbClr val="FF0000"/>
      </a:hlink>
      <a:folHlink>
        <a:srgbClr val="FF000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339</TotalTime>
  <Words>1367</Words>
  <Application>Microsoft Macintosh PowerPoint</Application>
  <PresentationFormat>On-screen Show (4:3)</PresentationFormat>
  <Paragraphs>833</Paragraphs>
  <Slides>33</Slides>
  <Notes>16</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Default Theme</vt:lpstr>
      <vt:lpstr> </vt:lpstr>
      <vt:lpstr>IUPUI Series on Service Learning Research</vt:lpstr>
      <vt:lpstr>PowerPoint Presentation</vt:lpstr>
      <vt:lpstr>Focusing on theory</vt:lpstr>
      <vt:lpstr>Focusing on theory</vt:lpstr>
      <vt:lpstr>Research on Service Learning:  Conceptual Frameworks and Assessment</vt:lpstr>
      <vt:lpstr>Section: COMMUNITY</vt:lpstr>
      <vt:lpstr>Chapter template</vt:lpstr>
      <vt:lpstr>Critical review of research to date: COMMUNITIES</vt:lpstr>
      <vt:lpstr>  Community Outcomes in Service Learning: Research and Practice From a Systems Perspective  Roger N. Reeb and Susan F. Folger   University of Dayton   rreeb1@udayton.edu </vt:lpstr>
      <vt:lpstr>Purpose of Presentation</vt:lpstr>
      <vt:lpstr>Community Outcomes of Service-Learning</vt:lpstr>
      <vt:lpstr>Brief Critique of Research on Community Outcomes of Service-Learning</vt:lpstr>
      <vt:lpstr>Conclusion</vt:lpstr>
      <vt:lpstr>Psycho-Ecological Systems Model of Community Action Research (PESM)</vt:lpstr>
      <vt:lpstr>Psycho-Ecological Systems Model of Community Action Research (PESM)</vt:lpstr>
      <vt:lpstr>PowerPoint Presentation</vt:lpstr>
      <vt:lpstr>PowerPoint Presentation</vt:lpstr>
      <vt:lpstr>Principle of Reciprocal Determinism</vt:lpstr>
      <vt:lpstr>Biopsychosocial Model</vt:lpstr>
      <vt:lpstr>PowerPoint Presentation</vt:lpstr>
      <vt:lpstr>PowerPoint Presentation</vt:lpstr>
      <vt:lpstr>PowerPoint Presentation</vt:lpstr>
      <vt:lpstr>PowerPoint Presentation</vt:lpstr>
      <vt:lpstr>PowerPoint Presentation</vt:lpstr>
      <vt:lpstr>Major Implications of PESM</vt:lpstr>
      <vt:lpstr>EXAMINING SERVICE LEARNING FROM THE PERSPECTIVE OF COMMUNITY ORGANIZATION CAPACITY  Laura Littlepage Indiana University Public Policy Institute  Beth Gazley School of Public and Environmental Affairs Indiana University  </vt:lpstr>
      <vt:lpstr>Reciprocity in Service Learning </vt:lpstr>
      <vt:lpstr>Gaps in Research</vt:lpstr>
      <vt:lpstr>Benefits and Challenges of the Service Learning Experience</vt:lpstr>
      <vt:lpstr>Theoretical Lens:  Volunteer Management Capacity  (Hager and Brudney, Urban Institute, 2004)</vt:lpstr>
      <vt:lpstr>Suggested Interventions and Programs</vt:lpstr>
      <vt:lpstr>Recommendations for Future Research </vt:lpstr>
    </vt:vector>
  </TitlesOfParts>
  <Company>Indiana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 Brian Smith</dc:creator>
  <cp:lastModifiedBy>Patti Clayton</cp:lastModifiedBy>
  <cp:revision>32</cp:revision>
  <dcterms:created xsi:type="dcterms:W3CDTF">2012-08-26T22:57:48Z</dcterms:created>
  <dcterms:modified xsi:type="dcterms:W3CDTF">2012-09-25T11:25:16Z</dcterms:modified>
</cp:coreProperties>
</file>